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93" r:id="rId2"/>
    <p:sldId id="286" r:id="rId3"/>
    <p:sldId id="350" r:id="rId4"/>
    <p:sldId id="319" r:id="rId5"/>
    <p:sldId id="346" r:id="rId6"/>
    <p:sldId id="380" r:id="rId7"/>
    <p:sldId id="381" r:id="rId8"/>
    <p:sldId id="352" r:id="rId9"/>
    <p:sldId id="353" r:id="rId10"/>
    <p:sldId id="354" r:id="rId11"/>
    <p:sldId id="355" r:id="rId12"/>
    <p:sldId id="357" r:id="rId13"/>
    <p:sldId id="356" r:id="rId14"/>
    <p:sldId id="358" r:id="rId15"/>
    <p:sldId id="359" r:id="rId16"/>
    <p:sldId id="361" r:id="rId17"/>
    <p:sldId id="360" r:id="rId18"/>
    <p:sldId id="362" r:id="rId19"/>
    <p:sldId id="368" r:id="rId20"/>
    <p:sldId id="370" r:id="rId21"/>
    <p:sldId id="376" r:id="rId22"/>
    <p:sldId id="375" r:id="rId23"/>
    <p:sldId id="377" r:id="rId24"/>
    <p:sldId id="379" r:id="rId25"/>
    <p:sldId id="378" r:id="rId26"/>
    <p:sldId id="391" r:id="rId27"/>
    <p:sldId id="392" r:id="rId28"/>
    <p:sldId id="371" r:id="rId29"/>
    <p:sldId id="387" r:id="rId30"/>
    <p:sldId id="385" r:id="rId31"/>
    <p:sldId id="388" r:id="rId32"/>
    <p:sldId id="390" r:id="rId33"/>
    <p:sldId id="389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24" autoAdjust="0"/>
    <p:restoredTop sz="75382" autoAdjust="0"/>
  </p:normalViewPr>
  <p:slideViewPr>
    <p:cSldViewPr>
      <p:cViewPr varScale="1">
        <p:scale>
          <a:sx n="57" d="100"/>
          <a:sy n="57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40C28-99C8-6147-92DC-18773C878F72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54CF57-A5AB-774C-AC62-5887AA1FC5B9}">
      <dgm:prSet phldrT="[Text]"/>
      <dgm:spPr/>
      <dgm:t>
        <a:bodyPr/>
        <a:lstStyle/>
        <a:p>
          <a:r>
            <a:rPr lang="en-US" dirty="0" err="1" smtClean="0"/>
            <a:t>Boneh-Boyen</a:t>
          </a:r>
          <a:r>
            <a:rPr lang="en-US" dirty="0" smtClean="0"/>
            <a:t> Selective-ID IBE</a:t>
          </a:r>
          <a:endParaRPr lang="en-US" dirty="0"/>
        </a:p>
      </dgm:t>
    </dgm:pt>
    <dgm:pt modelId="{6A0A3C70-A749-DD45-8F30-69F6A91031D5}" type="parTrans" cxnId="{105BCFA9-F49A-B044-8B54-5848DCCC3377}">
      <dgm:prSet/>
      <dgm:spPr/>
      <dgm:t>
        <a:bodyPr/>
        <a:lstStyle/>
        <a:p>
          <a:endParaRPr lang="en-US"/>
        </a:p>
      </dgm:t>
    </dgm:pt>
    <dgm:pt modelId="{18978E81-FED1-9D4B-8ED9-9140374FA1FE}" type="sibTrans" cxnId="{105BCFA9-F49A-B044-8B54-5848DCCC3377}">
      <dgm:prSet/>
      <dgm:spPr/>
      <dgm:t>
        <a:bodyPr/>
        <a:lstStyle/>
        <a:p>
          <a:endParaRPr lang="en-US"/>
        </a:p>
      </dgm:t>
    </dgm:pt>
    <dgm:pt modelId="{2C72E438-8BC8-0248-8C16-F17736BF962A}">
      <dgm:prSet phldrT="[Text]"/>
      <dgm:spPr/>
      <dgm:t>
        <a:bodyPr/>
        <a:lstStyle/>
        <a:p>
          <a:r>
            <a:rPr lang="en-US" dirty="0" smtClean="0"/>
            <a:t>Our IBE with Auxiliary Inputs</a:t>
          </a:r>
          <a:endParaRPr lang="en-US" dirty="0"/>
        </a:p>
      </dgm:t>
    </dgm:pt>
    <dgm:pt modelId="{DCF505B9-F13B-A84C-AD98-2BE42E69841E}" type="parTrans" cxnId="{066A6095-B711-A94D-905A-ADFDB14E50FA}">
      <dgm:prSet/>
      <dgm:spPr/>
      <dgm:t>
        <a:bodyPr/>
        <a:lstStyle/>
        <a:p>
          <a:endParaRPr lang="en-US"/>
        </a:p>
      </dgm:t>
    </dgm:pt>
    <dgm:pt modelId="{2C78B66A-195D-2F48-B394-3B536218C22F}" type="sibTrans" cxnId="{066A6095-B711-A94D-905A-ADFDB14E50FA}">
      <dgm:prSet/>
      <dgm:spPr/>
      <dgm:t>
        <a:bodyPr/>
        <a:lstStyle/>
        <a:p>
          <a:endParaRPr lang="en-US"/>
        </a:p>
      </dgm:t>
    </dgm:pt>
    <dgm:pt modelId="{84837790-23C7-9E4C-AAE6-BE344DC3D265}">
      <dgm:prSet/>
      <dgm:spPr/>
      <dgm:t>
        <a:bodyPr/>
        <a:lstStyle/>
        <a:p>
          <a:r>
            <a:rPr lang="en-US" dirty="0" err="1" smtClean="0"/>
            <a:t>Lewko</a:t>
          </a:r>
          <a:r>
            <a:rPr lang="en-US" dirty="0" smtClean="0"/>
            <a:t>-Waters Adaptive-ID IBE</a:t>
          </a:r>
          <a:endParaRPr lang="en-US" dirty="0"/>
        </a:p>
      </dgm:t>
    </dgm:pt>
    <dgm:pt modelId="{595CC181-3262-AA4B-8F5D-0FF77A317F29}" type="parTrans" cxnId="{EA6DC92A-FB69-564F-8BFE-140EBC97CEE1}">
      <dgm:prSet/>
      <dgm:spPr/>
      <dgm:t>
        <a:bodyPr/>
        <a:lstStyle/>
        <a:p>
          <a:endParaRPr lang="en-US"/>
        </a:p>
      </dgm:t>
    </dgm:pt>
    <dgm:pt modelId="{577A5A33-3C0A-044C-9801-F1360304968F}" type="sibTrans" cxnId="{EA6DC92A-FB69-564F-8BFE-140EBC97CEE1}">
      <dgm:prSet/>
      <dgm:spPr/>
      <dgm:t>
        <a:bodyPr/>
        <a:lstStyle/>
        <a:p>
          <a:endParaRPr lang="en-US"/>
        </a:p>
      </dgm:t>
    </dgm:pt>
    <dgm:pt modelId="{B5129628-5FA9-AE49-BCCD-FAB8BD14B956}">
      <dgm:prSet/>
      <dgm:spPr/>
      <dgm:t>
        <a:bodyPr/>
        <a:lstStyle/>
        <a:p>
          <a:r>
            <a:rPr lang="en-US" dirty="0" err="1" smtClean="0"/>
            <a:t>Lewko</a:t>
          </a:r>
          <a:r>
            <a:rPr lang="en-US" dirty="0" smtClean="0"/>
            <a:t>-</a:t>
          </a:r>
          <a:r>
            <a:rPr lang="fi-FI" dirty="0" err="1" smtClean="0"/>
            <a:t>Rouselakis-Waters</a:t>
          </a:r>
          <a:r>
            <a:rPr lang="fi-FI" dirty="0" smtClean="0"/>
            <a:t> LR-IBE</a:t>
          </a:r>
          <a:endParaRPr lang="en-US" dirty="0"/>
        </a:p>
      </dgm:t>
    </dgm:pt>
    <dgm:pt modelId="{A730F0B5-7A42-E445-AE51-2C4C53A7D3FD}" type="parTrans" cxnId="{812F35D0-7F82-DD4B-B161-90AB62F9A675}">
      <dgm:prSet/>
      <dgm:spPr/>
      <dgm:t>
        <a:bodyPr/>
        <a:lstStyle/>
        <a:p>
          <a:endParaRPr lang="en-US"/>
        </a:p>
      </dgm:t>
    </dgm:pt>
    <dgm:pt modelId="{DE32E716-2674-B949-8B87-E412BB698548}" type="sibTrans" cxnId="{812F35D0-7F82-DD4B-B161-90AB62F9A675}">
      <dgm:prSet/>
      <dgm:spPr/>
      <dgm:t>
        <a:bodyPr/>
        <a:lstStyle/>
        <a:p>
          <a:endParaRPr lang="en-US"/>
        </a:p>
      </dgm:t>
    </dgm:pt>
    <dgm:pt modelId="{8E2E35A2-1CFD-574E-B2E7-F2E1091878AC}">
      <dgm:prSet/>
      <dgm:spPr/>
      <dgm:t>
        <a:bodyPr/>
        <a:lstStyle/>
        <a:p>
          <a:r>
            <a:rPr lang="en-US" dirty="0" smtClean="0"/>
            <a:t>Chow-</a:t>
          </a:r>
          <a:r>
            <a:rPr lang="en-US" dirty="0" err="1" smtClean="0"/>
            <a:t>Dodis</a:t>
          </a:r>
          <a:r>
            <a:rPr lang="en-US" dirty="0" smtClean="0"/>
            <a:t>-</a:t>
          </a:r>
          <a:r>
            <a:rPr lang="fi-FI" dirty="0" err="1" smtClean="0"/>
            <a:t>Rouselakis-Waters</a:t>
          </a:r>
          <a:r>
            <a:rPr lang="fi-FI" dirty="0" smtClean="0"/>
            <a:t> </a:t>
          </a:r>
          <a:r>
            <a:rPr lang="fi-FI" dirty="0" err="1" smtClean="0"/>
            <a:t>uLR-IBE</a:t>
          </a:r>
          <a:endParaRPr lang="en-US" dirty="0"/>
        </a:p>
      </dgm:t>
    </dgm:pt>
    <dgm:pt modelId="{F2A0DA77-DFE0-2A41-82B5-D33402CDE7A5}" type="parTrans" cxnId="{6ACF2EEB-06E9-4346-B0C9-4F32664F7D70}">
      <dgm:prSet/>
      <dgm:spPr/>
      <dgm:t>
        <a:bodyPr/>
        <a:lstStyle/>
        <a:p>
          <a:endParaRPr lang="en-US"/>
        </a:p>
      </dgm:t>
    </dgm:pt>
    <dgm:pt modelId="{3280B60F-DAA7-6940-BC62-89C10C4A82B2}" type="sibTrans" cxnId="{6ACF2EEB-06E9-4346-B0C9-4F32664F7D70}">
      <dgm:prSet/>
      <dgm:spPr/>
      <dgm:t>
        <a:bodyPr/>
        <a:lstStyle/>
        <a:p>
          <a:endParaRPr lang="en-US"/>
        </a:p>
      </dgm:t>
    </dgm:pt>
    <dgm:pt modelId="{6A08B8F0-0746-1043-A177-0750A6731577}" type="pres">
      <dgm:prSet presAssocID="{0EB40C28-99C8-6147-92DC-18773C878F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CA265-4BFA-8B4F-8D7A-F8A8A75E0ABF}" type="pres">
      <dgm:prSet presAssocID="{2C72E438-8BC8-0248-8C16-F17736BF962A}" presName="boxAndChildren" presStyleCnt="0"/>
      <dgm:spPr/>
    </dgm:pt>
    <dgm:pt modelId="{F7CD8D69-8EF9-4244-B13C-109B09004E90}" type="pres">
      <dgm:prSet presAssocID="{2C72E438-8BC8-0248-8C16-F17736BF962A}" presName="parentTextBox" presStyleLbl="node1" presStyleIdx="0" presStyleCnt="5"/>
      <dgm:spPr/>
      <dgm:t>
        <a:bodyPr/>
        <a:lstStyle/>
        <a:p>
          <a:endParaRPr lang="en-US"/>
        </a:p>
      </dgm:t>
    </dgm:pt>
    <dgm:pt modelId="{7235E81B-EADB-F545-8169-56D7D05569F4}" type="pres">
      <dgm:prSet presAssocID="{DE32E716-2674-B949-8B87-E412BB698548}" presName="sp" presStyleCnt="0"/>
      <dgm:spPr/>
    </dgm:pt>
    <dgm:pt modelId="{A82D74F6-305B-4A44-95C8-A059BF4B9D6A}" type="pres">
      <dgm:prSet presAssocID="{B5129628-5FA9-AE49-BCCD-FAB8BD14B956}" presName="arrowAndChildren" presStyleCnt="0"/>
      <dgm:spPr/>
    </dgm:pt>
    <dgm:pt modelId="{AF64B5F6-68D0-1148-A8A7-F4232211CD1D}" type="pres">
      <dgm:prSet presAssocID="{B5129628-5FA9-AE49-BCCD-FAB8BD14B956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C4EA78EA-CE6A-3C46-9D0E-616D9AA39D94}" type="pres">
      <dgm:prSet presAssocID="{3280B60F-DAA7-6940-BC62-89C10C4A82B2}" presName="sp" presStyleCnt="0"/>
      <dgm:spPr/>
    </dgm:pt>
    <dgm:pt modelId="{83FA66A6-2012-6245-B069-0DCC0F9F3C8C}" type="pres">
      <dgm:prSet presAssocID="{8E2E35A2-1CFD-574E-B2E7-F2E1091878AC}" presName="arrowAndChildren" presStyleCnt="0"/>
      <dgm:spPr/>
    </dgm:pt>
    <dgm:pt modelId="{AF457D64-F242-F145-88BE-30D75807B710}" type="pres">
      <dgm:prSet presAssocID="{8E2E35A2-1CFD-574E-B2E7-F2E1091878AC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2EC22F20-8F04-3B4F-A630-5FFDCD954D35}" type="pres">
      <dgm:prSet presAssocID="{577A5A33-3C0A-044C-9801-F1360304968F}" presName="sp" presStyleCnt="0"/>
      <dgm:spPr/>
    </dgm:pt>
    <dgm:pt modelId="{DFD83463-4185-0D41-8F4C-DD21B3B16CDD}" type="pres">
      <dgm:prSet presAssocID="{84837790-23C7-9E4C-AAE6-BE344DC3D265}" presName="arrowAndChildren" presStyleCnt="0"/>
      <dgm:spPr/>
    </dgm:pt>
    <dgm:pt modelId="{8F0A0766-99E4-5243-8FEC-E70BBD035C7C}" type="pres">
      <dgm:prSet presAssocID="{84837790-23C7-9E4C-AAE6-BE344DC3D265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6A009FC0-E816-5C4D-BA3F-5686C8BC32BC}" type="pres">
      <dgm:prSet presAssocID="{18978E81-FED1-9D4B-8ED9-9140374FA1FE}" presName="sp" presStyleCnt="0"/>
      <dgm:spPr/>
    </dgm:pt>
    <dgm:pt modelId="{97D3AEE2-CD47-154B-B8F8-4584BF50FA66}" type="pres">
      <dgm:prSet presAssocID="{4954CF57-A5AB-774C-AC62-5887AA1FC5B9}" presName="arrowAndChildren" presStyleCnt="0"/>
      <dgm:spPr/>
    </dgm:pt>
    <dgm:pt modelId="{1763FFC6-4085-9140-BD63-83DDEA4E50DE}" type="pres">
      <dgm:prSet presAssocID="{4954CF57-A5AB-774C-AC62-5887AA1FC5B9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6ACF2EEB-06E9-4346-B0C9-4F32664F7D70}" srcId="{0EB40C28-99C8-6147-92DC-18773C878F72}" destId="{8E2E35A2-1CFD-574E-B2E7-F2E1091878AC}" srcOrd="2" destOrd="0" parTransId="{F2A0DA77-DFE0-2A41-82B5-D33402CDE7A5}" sibTransId="{3280B60F-DAA7-6940-BC62-89C10C4A82B2}"/>
    <dgm:cxn modelId="{36B6E8BF-1FD4-2746-B468-AA4CAE354FEE}" type="presOf" srcId="{B5129628-5FA9-AE49-BCCD-FAB8BD14B956}" destId="{AF64B5F6-68D0-1148-A8A7-F4232211CD1D}" srcOrd="0" destOrd="0" presId="urn:microsoft.com/office/officeart/2005/8/layout/process4"/>
    <dgm:cxn modelId="{EA6DC92A-FB69-564F-8BFE-140EBC97CEE1}" srcId="{0EB40C28-99C8-6147-92DC-18773C878F72}" destId="{84837790-23C7-9E4C-AAE6-BE344DC3D265}" srcOrd="1" destOrd="0" parTransId="{595CC181-3262-AA4B-8F5D-0FF77A317F29}" sibTransId="{577A5A33-3C0A-044C-9801-F1360304968F}"/>
    <dgm:cxn modelId="{3B75C387-FEE5-6341-B6D4-C8EF86FB09A0}" type="presOf" srcId="{8E2E35A2-1CFD-574E-B2E7-F2E1091878AC}" destId="{AF457D64-F242-F145-88BE-30D75807B710}" srcOrd="0" destOrd="0" presId="urn:microsoft.com/office/officeart/2005/8/layout/process4"/>
    <dgm:cxn modelId="{0D796422-642E-2C44-A737-D2CEB86ADCFC}" type="presOf" srcId="{0EB40C28-99C8-6147-92DC-18773C878F72}" destId="{6A08B8F0-0746-1043-A177-0750A6731577}" srcOrd="0" destOrd="0" presId="urn:microsoft.com/office/officeart/2005/8/layout/process4"/>
    <dgm:cxn modelId="{56B7D570-0BB3-FF41-99BF-3342199B7253}" type="presOf" srcId="{4954CF57-A5AB-774C-AC62-5887AA1FC5B9}" destId="{1763FFC6-4085-9140-BD63-83DDEA4E50DE}" srcOrd="0" destOrd="0" presId="urn:microsoft.com/office/officeart/2005/8/layout/process4"/>
    <dgm:cxn modelId="{93721D2D-4421-D14E-9A26-E6FF74779206}" type="presOf" srcId="{84837790-23C7-9E4C-AAE6-BE344DC3D265}" destId="{8F0A0766-99E4-5243-8FEC-E70BBD035C7C}" srcOrd="0" destOrd="0" presId="urn:microsoft.com/office/officeart/2005/8/layout/process4"/>
    <dgm:cxn modelId="{0FF7826F-12A6-6A4E-88B5-895B4EB431AB}" type="presOf" srcId="{2C72E438-8BC8-0248-8C16-F17736BF962A}" destId="{F7CD8D69-8EF9-4244-B13C-109B09004E90}" srcOrd="0" destOrd="0" presId="urn:microsoft.com/office/officeart/2005/8/layout/process4"/>
    <dgm:cxn modelId="{105BCFA9-F49A-B044-8B54-5848DCCC3377}" srcId="{0EB40C28-99C8-6147-92DC-18773C878F72}" destId="{4954CF57-A5AB-774C-AC62-5887AA1FC5B9}" srcOrd="0" destOrd="0" parTransId="{6A0A3C70-A749-DD45-8F30-69F6A91031D5}" sibTransId="{18978E81-FED1-9D4B-8ED9-9140374FA1FE}"/>
    <dgm:cxn modelId="{066A6095-B711-A94D-905A-ADFDB14E50FA}" srcId="{0EB40C28-99C8-6147-92DC-18773C878F72}" destId="{2C72E438-8BC8-0248-8C16-F17736BF962A}" srcOrd="4" destOrd="0" parTransId="{DCF505B9-F13B-A84C-AD98-2BE42E69841E}" sibTransId="{2C78B66A-195D-2F48-B394-3B536218C22F}"/>
    <dgm:cxn modelId="{812F35D0-7F82-DD4B-B161-90AB62F9A675}" srcId="{0EB40C28-99C8-6147-92DC-18773C878F72}" destId="{B5129628-5FA9-AE49-BCCD-FAB8BD14B956}" srcOrd="3" destOrd="0" parTransId="{A730F0B5-7A42-E445-AE51-2C4C53A7D3FD}" sibTransId="{DE32E716-2674-B949-8B87-E412BB698548}"/>
    <dgm:cxn modelId="{4CCB728F-E70A-B641-B689-92DBE1C6BB44}" type="presParOf" srcId="{6A08B8F0-0746-1043-A177-0750A6731577}" destId="{B39CA265-4BFA-8B4F-8D7A-F8A8A75E0ABF}" srcOrd="0" destOrd="0" presId="urn:microsoft.com/office/officeart/2005/8/layout/process4"/>
    <dgm:cxn modelId="{1CB8672D-3720-EF4B-AE0F-0DCD70B94748}" type="presParOf" srcId="{B39CA265-4BFA-8B4F-8D7A-F8A8A75E0ABF}" destId="{F7CD8D69-8EF9-4244-B13C-109B09004E90}" srcOrd="0" destOrd="0" presId="urn:microsoft.com/office/officeart/2005/8/layout/process4"/>
    <dgm:cxn modelId="{D3A00994-7456-B94B-A634-B91F097C53B4}" type="presParOf" srcId="{6A08B8F0-0746-1043-A177-0750A6731577}" destId="{7235E81B-EADB-F545-8169-56D7D05569F4}" srcOrd="1" destOrd="0" presId="urn:microsoft.com/office/officeart/2005/8/layout/process4"/>
    <dgm:cxn modelId="{90E43530-D7C0-194B-A6CB-F1D82A4D8898}" type="presParOf" srcId="{6A08B8F0-0746-1043-A177-0750A6731577}" destId="{A82D74F6-305B-4A44-95C8-A059BF4B9D6A}" srcOrd="2" destOrd="0" presId="urn:microsoft.com/office/officeart/2005/8/layout/process4"/>
    <dgm:cxn modelId="{6B4791ED-078B-B04C-9B95-0A3CE7D9E239}" type="presParOf" srcId="{A82D74F6-305B-4A44-95C8-A059BF4B9D6A}" destId="{AF64B5F6-68D0-1148-A8A7-F4232211CD1D}" srcOrd="0" destOrd="0" presId="urn:microsoft.com/office/officeart/2005/8/layout/process4"/>
    <dgm:cxn modelId="{2D6FA451-BF10-FE47-941D-6109CAABF517}" type="presParOf" srcId="{6A08B8F0-0746-1043-A177-0750A6731577}" destId="{C4EA78EA-CE6A-3C46-9D0E-616D9AA39D94}" srcOrd="3" destOrd="0" presId="urn:microsoft.com/office/officeart/2005/8/layout/process4"/>
    <dgm:cxn modelId="{28571360-0E06-0643-8BD3-3545A12060ED}" type="presParOf" srcId="{6A08B8F0-0746-1043-A177-0750A6731577}" destId="{83FA66A6-2012-6245-B069-0DCC0F9F3C8C}" srcOrd="4" destOrd="0" presId="urn:microsoft.com/office/officeart/2005/8/layout/process4"/>
    <dgm:cxn modelId="{C119E4B4-59E9-F74F-9A81-CAEE7DFEACC4}" type="presParOf" srcId="{83FA66A6-2012-6245-B069-0DCC0F9F3C8C}" destId="{AF457D64-F242-F145-88BE-30D75807B710}" srcOrd="0" destOrd="0" presId="urn:microsoft.com/office/officeart/2005/8/layout/process4"/>
    <dgm:cxn modelId="{603E8613-CC38-7547-BF9E-599DA4FD9FF5}" type="presParOf" srcId="{6A08B8F0-0746-1043-A177-0750A6731577}" destId="{2EC22F20-8F04-3B4F-A630-5FFDCD954D35}" srcOrd="5" destOrd="0" presId="urn:microsoft.com/office/officeart/2005/8/layout/process4"/>
    <dgm:cxn modelId="{36E74EBF-567D-3244-B89F-6A6A5CB90774}" type="presParOf" srcId="{6A08B8F0-0746-1043-A177-0750A6731577}" destId="{DFD83463-4185-0D41-8F4C-DD21B3B16CDD}" srcOrd="6" destOrd="0" presId="urn:microsoft.com/office/officeart/2005/8/layout/process4"/>
    <dgm:cxn modelId="{F350793B-26DF-5F47-9F8C-58342949E6B9}" type="presParOf" srcId="{DFD83463-4185-0D41-8F4C-DD21B3B16CDD}" destId="{8F0A0766-99E4-5243-8FEC-E70BBD035C7C}" srcOrd="0" destOrd="0" presId="urn:microsoft.com/office/officeart/2005/8/layout/process4"/>
    <dgm:cxn modelId="{1645FDBD-F1B9-FD4B-9EAD-FD0A8C51FD8A}" type="presParOf" srcId="{6A08B8F0-0746-1043-A177-0750A6731577}" destId="{6A009FC0-E816-5C4D-BA3F-5686C8BC32BC}" srcOrd="7" destOrd="0" presId="urn:microsoft.com/office/officeart/2005/8/layout/process4"/>
    <dgm:cxn modelId="{D756D87B-7246-2442-97A6-8FD6A514BFA8}" type="presParOf" srcId="{6A08B8F0-0746-1043-A177-0750A6731577}" destId="{97D3AEE2-CD47-154B-B8F8-4584BF50FA66}" srcOrd="8" destOrd="0" presId="urn:microsoft.com/office/officeart/2005/8/layout/process4"/>
    <dgm:cxn modelId="{E9A98B6A-6144-7C4C-9E25-BE039FF2E22C}" type="presParOf" srcId="{97D3AEE2-CD47-154B-B8F8-4584BF50FA66}" destId="{1763FFC6-4085-9140-BD63-83DDEA4E50D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D8D69-8EF9-4244-B13C-109B09004E90}">
      <dsp:nvSpPr>
        <dsp:cNvPr id="0" name=""/>
        <dsp:cNvSpPr/>
      </dsp:nvSpPr>
      <dsp:spPr>
        <a:xfrm>
          <a:off x="0" y="3489565"/>
          <a:ext cx="6096000" cy="5724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Our IBE with Auxiliary Inputs</a:t>
          </a:r>
          <a:endParaRPr lang="en-US" sz="2000" kern="1200" dirty="0"/>
        </a:p>
      </dsp:txBody>
      <dsp:txXfrm>
        <a:off x="0" y="3489565"/>
        <a:ext cx="6096000" cy="572492"/>
      </dsp:txXfrm>
    </dsp:sp>
    <dsp:sp modelId="{AF64B5F6-68D0-1148-A8A7-F4232211CD1D}">
      <dsp:nvSpPr>
        <dsp:cNvPr id="0" name=""/>
        <dsp:cNvSpPr/>
      </dsp:nvSpPr>
      <dsp:spPr>
        <a:xfrm rot="10800000">
          <a:off x="0" y="2617659"/>
          <a:ext cx="6096000" cy="88049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Lewko</a:t>
          </a:r>
          <a:r>
            <a:rPr lang="en-US" sz="2000" kern="1200" dirty="0" smtClean="0"/>
            <a:t>-</a:t>
          </a:r>
          <a:r>
            <a:rPr lang="fi-FI" sz="2000" kern="1200" dirty="0" err="1" smtClean="0"/>
            <a:t>Rouselakis-Waters</a:t>
          </a:r>
          <a:r>
            <a:rPr lang="fi-FI" sz="2000" kern="1200" dirty="0" smtClean="0"/>
            <a:t> LR-IBE</a:t>
          </a:r>
          <a:endParaRPr lang="en-US" sz="2000" kern="1200" dirty="0"/>
        </a:p>
      </dsp:txBody>
      <dsp:txXfrm rot="10800000">
        <a:off x="0" y="2617659"/>
        <a:ext cx="6096000" cy="880492"/>
      </dsp:txXfrm>
    </dsp:sp>
    <dsp:sp modelId="{AF457D64-F242-F145-88BE-30D75807B710}">
      <dsp:nvSpPr>
        <dsp:cNvPr id="0" name=""/>
        <dsp:cNvSpPr/>
      </dsp:nvSpPr>
      <dsp:spPr>
        <a:xfrm rot="10800000">
          <a:off x="0" y="1745753"/>
          <a:ext cx="6096000" cy="88049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Chow-</a:t>
          </a:r>
          <a:r>
            <a:rPr lang="en-US" sz="2000" kern="1200" dirty="0" err="1" smtClean="0"/>
            <a:t>Dodis</a:t>
          </a:r>
          <a:r>
            <a:rPr lang="en-US" sz="2000" kern="1200" dirty="0" smtClean="0"/>
            <a:t>-</a:t>
          </a:r>
          <a:r>
            <a:rPr lang="fi-FI" sz="2000" kern="1200" dirty="0" err="1" smtClean="0"/>
            <a:t>Rouselakis-Waters</a:t>
          </a:r>
          <a:r>
            <a:rPr lang="fi-FI" sz="2000" kern="1200" dirty="0" smtClean="0"/>
            <a:t> </a:t>
          </a:r>
          <a:r>
            <a:rPr lang="fi-FI" sz="2000" kern="1200" dirty="0" err="1" smtClean="0"/>
            <a:t>uLR-IBE</a:t>
          </a:r>
          <a:endParaRPr lang="en-US" sz="2000" kern="1200" dirty="0"/>
        </a:p>
      </dsp:txBody>
      <dsp:txXfrm rot="10800000">
        <a:off x="0" y="1745753"/>
        <a:ext cx="6096000" cy="880492"/>
      </dsp:txXfrm>
    </dsp:sp>
    <dsp:sp modelId="{8F0A0766-99E4-5243-8FEC-E70BBD035C7C}">
      <dsp:nvSpPr>
        <dsp:cNvPr id="0" name=""/>
        <dsp:cNvSpPr/>
      </dsp:nvSpPr>
      <dsp:spPr>
        <a:xfrm rot="10800000">
          <a:off x="0" y="873848"/>
          <a:ext cx="6096000" cy="88049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Lewko</a:t>
          </a:r>
          <a:r>
            <a:rPr lang="en-US" sz="2000" kern="1200" dirty="0" smtClean="0"/>
            <a:t>-Waters Adaptive-ID IBE</a:t>
          </a:r>
          <a:endParaRPr lang="en-US" sz="2000" kern="1200" dirty="0"/>
        </a:p>
      </dsp:txBody>
      <dsp:txXfrm rot="10800000">
        <a:off x="0" y="873848"/>
        <a:ext cx="6096000" cy="880492"/>
      </dsp:txXfrm>
    </dsp:sp>
    <dsp:sp modelId="{1763FFC6-4085-9140-BD63-83DDEA4E50DE}">
      <dsp:nvSpPr>
        <dsp:cNvPr id="0" name=""/>
        <dsp:cNvSpPr/>
      </dsp:nvSpPr>
      <dsp:spPr>
        <a:xfrm rot="10800000">
          <a:off x="0" y="1942"/>
          <a:ext cx="6096000" cy="88049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Boneh-Boyen</a:t>
          </a:r>
          <a:r>
            <a:rPr lang="en-US" sz="2000" kern="1200" dirty="0" smtClean="0"/>
            <a:t> Selective-ID IBE</a:t>
          </a:r>
          <a:endParaRPr lang="en-US" sz="2000" kern="1200" dirty="0"/>
        </a:p>
      </dsp:txBody>
      <dsp:txXfrm rot="10800000">
        <a:off x="0" y="1942"/>
        <a:ext cx="6096000" cy="880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r">
              <a:defRPr sz="1200"/>
            </a:lvl1pPr>
          </a:lstStyle>
          <a:p>
            <a:fld id="{1A098E9B-12EC-486B-A03A-95F5EC1B1C8A}" type="datetimeFigureOut">
              <a:rPr lang="en-US" smtClean="0"/>
              <a:pPr/>
              <a:t>4/16/2012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29" rIns="96659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9" tIns="48329" rIns="96659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r">
              <a:defRPr sz="1200"/>
            </a:lvl1pPr>
          </a:lstStyle>
          <a:p>
            <a:fld id="{2BA476CD-FDF6-47B4-90F2-0996C6BA9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611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</a:t>
            </a:r>
            <a:r>
              <a:rPr lang="en-US" baseline="0" dirty="0" smtClean="0"/>
              <a:t> introduced to provide… when the leakage of … internal state … is allowed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this talk, we focus on security against…. In particular, we do not consider active attack like fault attacks which tamper the algorithm.</a:t>
            </a:r>
          </a:p>
          <a:p>
            <a:endParaRPr lang="en-US" baseline="0" dirty="0" smtClean="0"/>
          </a:p>
          <a:p>
            <a:r>
              <a:rPr lang="en-US" dirty="0" smtClean="0"/>
              <a:t>This function f aims to model the possible leakage that the adversary can learn in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1442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61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61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61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61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Exponentially large field GF(q)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61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61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106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106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106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10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3537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to leverage modified GL theorem?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106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61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average-case problem of inhomogeneous small integer solution problem (ISIS), which is related to the shortest independent vectors problem and decision shortest vector problem [GPV]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61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106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106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106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106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106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044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unbounded</a:t>
            </a:r>
          </a:p>
          <a:p>
            <a:r>
              <a:rPr lang="en-US" dirty="0" smtClean="0"/>
              <a:t>the type of leakage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353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3537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6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6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Anonymous IBE, chosen-</a:t>
            </a:r>
            <a:r>
              <a:rPr lang="en-US" dirty="0" err="1" smtClean="0"/>
              <a:t>ciphertext</a:t>
            </a:r>
            <a:r>
              <a:rPr lang="en-US" dirty="0" smtClean="0"/>
              <a:t> security, verifiable random function, password-based key</a:t>
            </a:r>
            <a:r>
              <a:rPr lang="en-US" baseline="0" dirty="0" smtClean="0"/>
              <a:t> exchange</a:t>
            </a:r>
            <a:endParaRPr lang="en-US" dirty="0" smtClean="0"/>
          </a:p>
          <a:p>
            <a:r>
              <a:rPr lang="en-US" dirty="0" smtClean="0"/>
              <a:t>as long as other schemes were proven secure In the standard no leakage sense</a:t>
            </a:r>
          </a:p>
          <a:p>
            <a:r>
              <a:rPr lang="en-US" dirty="0" smtClean="0"/>
              <a:t>With the versatility of ID-based keys this guarantee appears to be more desirable</a:t>
            </a:r>
          </a:p>
          <a:p>
            <a:endParaRPr lang="en-US" dirty="0" smtClean="0"/>
          </a:p>
          <a:p>
            <a:r>
              <a:rPr lang="en-US" dirty="0" smtClean="0"/>
              <a:t>Or # of bits leaked from</a:t>
            </a:r>
            <a:r>
              <a:rPr lang="en-US" baseline="0" dirty="0" smtClean="0"/>
              <a:t> the ID-based secret key of the target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61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other words, a</a:t>
            </a:r>
            <a:r>
              <a:rPr lang="en-US" dirty="0" smtClean="0"/>
              <a:t>fter a user has computed a new secret key for the next time period</a:t>
            </a:r>
          </a:p>
          <a:p>
            <a:endParaRPr lang="en-US" dirty="0" smtClean="0"/>
          </a:p>
          <a:p>
            <a:r>
              <a:rPr lang="en-US" dirty="0" smtClean="0"/>
              <a:t>from memory, so the leakage via the key-update query is the ``last chance’’ for the adversary.</a:t>
            </a:r>
          </a:p>
          <a:p>
            <a:endParaRPr lang="en-US" dirty="0" smtClean="0"/>
          </a:p>
          <a:p>
            <a:r>
              <a:rPr lang="en-US" dirty="0" smtClean="0"/>
              <a:t>With frequent secure erasures,</a:t>
            </a:r>
            <a:r>
              <a:rPr lang="en-US" baseline="0" dirty="0" smtClean="0"/>
              <a:t> it is less disastrous to have memory leakage.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greatly diminishes the benefits </a:t>
            </a:r>
            <a:r>
              <a:rPr lang="en-US" dirty="0" smtClean="0"/>
              <a:t>offered by the formal LR</a:t>
            </a:r>
            <a:r>
              <a:rPr lang="en-US" baseline="0" dirty="0" smtClean="0"/>
              <a:t> </a:t>
            </a:r>
            <a:r>
              <a:rPr lang="en-US" dirty="0" smtClean="0"/>
              <a:t>guarantee.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61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Leakage size during updates is limited to logarithmic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76CD-FDF6-47B4-90F2-0996C6BA97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6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D0DE-A078-4CF0-B4C4-326510F2DC57}" type="datetime1">
              <a:rPr lang="en-US" smtClean="0"/>
              <a:pPr/>
              <a:t>4/16/2012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EF49-154C-449A-8A93-A5F65662DA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97EB-1A55-47F8-AFD8-5573A34B8C56}" type="datetime1">
              <a:rPr lang="en-US" smtClean="0"/>
              <a:pPr/>
              <a:t>4/16/2012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EF49-154C-449A-8A93-A5F65662DA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05AF-5BD2-4353-BA0B-64D3687516A5}" type="datetime1">
              <a:rPr lang="en-US" smtClean="0"/>
              <a:pPr/>
              <a:t>4/16/2012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EF49-154C-449A-8A93-A5F65662DA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lang="en-US" dirty="0" smtClean="0"/>
              <a:t>Fifth level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D98-E7AE-4FC7-B1DE-D650C4C0A945}" type="datetime1">
              <a:rPr lang="en-US" smtClean="0"/>
              <a:pPr/>
              <a:t>4/16/2012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58200" y="6324600"/>
            <a:ext cx="381000" cy="381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458200" y="633626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07EEF49-154C-449A-8A93-A5F65662DA8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3CB6-3562-4C06-B20C-BE9F62876CD2}" type="datetime1">
              <a:rPr lang="en-US" smtClean="0"/>
              <a:pPr/>
              <a:t>4/16/2012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EF49-154C-449A-8A93-A5F65662DA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3F15-BEB3-42B1-85D6-095492BFD475}" type="datetime1">
              <a:rPr lang="en-US" smtClean="0"/>
              <a:pPr/>
              <a:t>4/16/2012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EF49-154C-449A-8A93-A5F65662DA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D606-A22C-4D21-8E35-A10B56A1BE15}" type="datetime1">
              <a:rPr lang="en-US" smtClean="0"/>
              <a:pPr/>
              <a:t>4/16/2012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EF49-154C-449A-8A93-A5F65662DA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7D21-92D6-4611-9CF2-511769FFEFA9}" type="datetime1">
              <a:rPr lang="en-US" smtClean="0"/>
              <a:pPr/>
              <a:t>4/16/2012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EF49-154C-449A-8A93-A5F65662DA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95B6-9665-4768-9EB7-5B44A1F9F654}" type="datetime1">
              <a:rPr lang="en-US" smtClean="0"/>
              <a:pPr/>
              <a:t>4/16/2012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EF49-154C-449A-8A93-A5F65662DA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C45D-886E-4457-9E49-E9D7ECA7C889}" type="datetime1">
              <a:rPr lang="en-US" smtClean="0"/>
              <a:pPr/>
              <a:t>4/16/2012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EF49-154C-449A-8A93-A5F65662DA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96E0-9B2C-4FCD-B293-276B3F618205}" type="datetime1">
              <a:rPr lang="en-US" smtClean="0"/>
              <a:pPr/>
              <a:t>4/16/2012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EF49-154C-449A-8A93-A5F65662DA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499A0-5E9E-494A-B1C5-7B73C355BC80}" type="datetime1">
              <a:rPr lang="en-US" smtClean="0"/>
              <a:pPr/>
              <a:t>4/16/2012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EEF49-154C-449A-8A93-A5F65662DA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399" y="3150513"/>
            <a:ext cx="1981201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Tsz</a:t>
            </a:r>
            <a:r>
              <a:rPr lang="en-US" sz="2200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Hon Yuen</a:t>
            </a:r>
            <a:endParaRPr lang="en-US" sz="22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Identity-Based Encryption Resilient to Continual Auxiliary Leakage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781801" y="3150513"/>
            <a:ext cx="1981199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Siu</a:t>
            </a:r>
            <a:r>
              <a:rPr lang="en-US" sz="2200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Ming </a:t>
            </a:r>
            <a:r>
              <a:rPr lang="en-US" sz="2200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Yiu</a:t>
            </a:r>
            <a:endParaRPr lang="en-US" sz="22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3150513"/>
            <a:ext cx="19812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Ye Zhang</a:t>
            </a:r>
            <a:endParaRPr lang="en-US" sz="22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8400" y="3150513"/>
            <a:ext cx="19812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Sherman Chow </a:t>
            </a:r>
            <a:endParaRPr lang="en-US" sz="2200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Picture 14" descr="uwlogo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911600"/>
            <a:ext cx="1562100" cy="104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962400"/>
            <a:ext cx="877047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869473"/>
            <a:ext cx="2057400" cy="13883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8753" y="3962400"/>
            <a:ext cx="87704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879231"/>
          </a:xfrm>
          <a:prstGeom prst="rect">
            <a:avLst/>
          </a:prstGeom>
        </p:spPr>
      </p:pic>
      <p:pic>
        <p:nvPicPr>
          <p:cNvPr id="6" name="Picture 5" descr="sherma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3051" y="5105400"/>
            <a:ext cx="1587949" cy="21096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20173" y="6090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8632" y="5105400"/>
            <a:ext cx="1593968" cy="212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57800" y="5219700"/>
            <a:ext cx="1574800" cy="16383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0" y="4953000"/>
            <a:ext cx="1905000" cy="646331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See you at the next conference!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57600" y="4800600"/>
            <a:ext cx="1752600" cy="1405533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Hope you like </a:t>
            </a:r>
          </a:p>
          <a:p>
            <a:r>
              <a:rPr lang="en-US" dirty="0" smtClean="0"/>
              <a:t>our slides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533400" y="5105400"/>
            <a:ext cx="1816100" cy="2311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38200" y="4876800"/>
            <a:ext cx="1752600" cy="90886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Hello everybody!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IBE with Auxiliary Inputs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IBE </a:t>
            </a:r>
            <a:r>
              <a:rPr lang="en-US" dirty="0"/>
              <a:t>found many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Resilience =&gt; </a:t>
            </a:r>
            <a:r>
              <a:rPr lang="en-US" dirty="0"/>
              <a:t>c</a:t>
            </a:r>
            <a:r>
              <a:rPr lang="en-US" dirty="0" smtClean="0"/>
              <a:t>omposition of ID-based systems</a:t>
            </a:r>
          </a:p>
          <a:p>
            <a:r>
              <a:rPr lang="en-US" dirty="0" smtClean="0"/>
              <a:t>A “clean” security definition</a:t>
            </a:r>
          </a:p>
          <a:p>
            <a:pPr lvl="1"/>
            <a:r>
              <a:rPr lang="en-US" dirty="0" smtClean="0"/>
              <a:t>Free from numeric bounds</a:t>
            </a:r>
          </a:p>
          <a:p>
            <a:pPr lvl="1"/>
            <a:r>
              <a:rPr lang="en-US" dirty="0" smtClean="0"/>
              <a:t>E.g. # of bits leaked from the master secret key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682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Continual-Leakage-Resilient IBE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CML models for IBE consider leakage of the current secret key for a given time only</a:t>
            </a:r>
          </a:p>
          <a:p>
            <a:pPr lvl="1"/>
            <a:r>
              <a:rPr lang="en-US" dirty="0" smtClean="0"/>
              <a:t>[</a:t>
            </a:r>
            <a:r>
              <a:rPr lang="en-US" dirty="0"/>
              <a:t>BKKV10, LRW11] </a:t>
            </a:r>
            <a:endParaRPr lang="en-US" dirty="0" smtClean="0"/>
          </a:p>
          <a:p>
            <a:r>
              <a:rPr lang="en-US" dirty="0" smtClean="0"/>
              <a:t>The old secret key should be </a:t>
            </a:r>
            <a:r>
              <a:rPr lang="en-US" i="1" dirty="0" smtClean="0"/>
              <a:t>securely</a:t>
            </a:r>
            <a:r>
              <a:rPr lang="en-US" dirty="0" smtClean="0"/>
              <a:t> erased.</a:t>
            </a:r>
          </a:p>
          <a:p>
            <a:r>
              <a:rPr lang="en-US" dirty="0" smtClean="0"/>
              <a:t>Less disastrous leakage =&gt; </a:t>
            </a:r>
            <a:r>
              <a:rPr lang="en-US" smtClean="0"/>
              <a:t>Less benefits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409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Problem Statement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tackle the problem of “</a:t>
            </a:r>
            <a:r>
              <a:rPr lang="en-US" i="1" dirty="0" smtClean="0"/>
              <a:t>allowing </a:t>
            </a:r>
            <a:r>
              <a:rPr lang="en-US" i="1" dirty="0"/>
              <a:t>for continuous unbounded </a:t>
            </a:r>
            <a:r>
              <a:rPr lang="en-US" i="1" dirty="0" smtClean="0"/>
              <a:t>leakage, without </a:t>
            </a:r>
            <a:r>
              <a:rPr lang="en-US" i="1" dirty="0"/>
              <a:t>additionally restricting </a:t>
            </a:r>
            <a:r>
              <a:rPr lang="en-US" i="1" dirty="0" smtClean="0"/>
              <a:t>the type of leakage”.</a:t>
            </a:r>
          </a:p>
          <a:p>
            <a:r>
              <a:rPr lang="en-US" dirty="0" smtClean="0"/>
              <a:t>[DGKPV10]: PKE, no continual leakage</a:t>
            </a:r>
            <a:endParaRPr lang="en-US" i="1" dirty="0" smtClean="0"/>
          </a:p>
          <a:p>
            <a:r>
              <a:rPr lang="en-US" dirty="0" smtClean="0"/>
              <a:t>[BKKV10]: selective-ID, no leakage from </a:t>
            </a:r>
            <a:r>
              <a:rPr lang="en-US" i="1" dirty="0" err="1" smtClean="0"/>
              <a:t>msk</a:t>
            </a:r>
            <a:endParaRPr lang="en-US" i="1" dirty="0" smtClean="0"/>
          </a:p>
          <a:p>
            <a:r>
              <a:rPr lang="en-US" dirty="0" smtClean="0"/>
              <a:t>[LRW11]: adaptive-ID, leakage size bounded</a:t>
            </a:r>
          </a:p>
        </p:txBody>
      </p:sp>
      <p:sp>
        <p:nvSpPr>
          <p:cNvPr id="6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30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Contributions (1)</a:t>
            </a:r>
            <a:endParaRPr lang="en-US" sz="5400" dirty="0"/>
          </a:p>
        </p:txBody>
      </p:sp>
      <p:sp>
        <p:nvSpPr>
          <p:cNvPr id="6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propose the continual auxiliary leakage (CAL) model</a:t>
            </a:r>
          </a:p>
          <a:p>
            <a:r>
              <a:rPr lang="en-US" dirty="0" smtClean="0"/>
              <a:t>Minimal restriction: no polynomial time algorithm can use the leaked information to output a valid ID-based secret key</a:t>
            </a:r>
          </a:p>
          <a:p>
            <a:r>
              <a:rPr lang="en-US" dirty="0" smtClean="0"/>
              <a:t>Can leak from all refreshed master secret keys and ID-based secret keys</a:t>
            </a:r>
          </a:p>
          <a:p>
            <a:pPr lvl="1"/>
            <a:r>
              <a:rPr lang="en-US" dirty="0" smtClean="0"/>
              <a:t>“Cleaner” model: no “version number” of keys</a:t>
            </a:r>
          </a:p>
          <a:p>
            <a:r>
              <a:rPr lang="en-US" dirty="0"/>
              <a:t>“Ultimate model” for IBE?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234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Contributions (2)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propose the first IBE scheme that is secure in the presence of auxiliary inputs</a:t>
            </a:r>
          </a:p>
          <a:p>
            <a:pPr lvl="1"/>
            <a:r>
              <a:rPr lang="en-US" dirty="0" smtClean="0"/>
              <a:t>Adaptive security in the Standard Model</a:t>
            </a:r>
          </a:p>
          <a:p>
            <a:pPr lvl="1"/>
            <a:r>
              <a:rPr lang="en-US" dirty="0" smtClean="0"/>
              <a:t>Based on Static Assumptions</a:t>
            </a:r>
            <a:endParaRPr lang="en-US" dirty="0"/>
          </a:p>
          <a:p>
            <a:pPr lvl="1"/>
            <a:r>
              <a:rPr lang="en-US" dirty="0" smtClean="0"/>
              <a:t>Moderate costs (</a:t>
            </a:r>
            <a:r>
              <a:rPr lang="en-US" dirty="0" err="1" smtClean="0"/>
              <a:t>ctxt</a:t>
            </a:r>
            <a:r>
              <a:rPr lang="en-US" dirty="0" smtClean="0"/>
              <a:t>. size, comp. complexity)</a:t>
            </a:r>
          </a:p>
          <a:p>
            <a:pPr lvl="1"/>
            <a:r>
              <a:rPr lang="en-US" dirty="0" smtClean="0"/>
              <a:t>(all these’re “nice” features of [CDRW10, LRW11])</a:t>
            </a:r>
          </a:p>
        </p:txBody>
      </p:sp>
    </p:spTree>
    <p:extLst>
      <p:ext uri="{BB962C8B-B14F-4D97-AF65-F5344CB8AC3E}">
        <p14:creationId xmlns:p14="http://schemas.microsoft.com/office/powerpoint/2010/main" xmlns="" val="2850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Goldreich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-Levin Theorem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 technique in [DGKPV10] is the modified </a:t>
            </a:r>
            <a:r>
              <a:rPr lang="en-US" dirty="0" err="1" smtClean="0"/>
              <a:t>Goldreich</a:t>
            </a:r>
            <a:r>
              <a:rPr lang="en-US" dirty="0" smtClean="0"/>
              <a:t>-Levin (GL) theorem.</a:t>
            </a:r>
          </a:p>
          <a:p>
            <a:r>
              <a:rPr lang="en-US" dirty="0" smtClean="0"/>
              <a:t>The original GL theorem is over </a:t>
            </a:r>
            <a:r>
              <a:rPr lang="en-US" i="1" dirty="0" smtClean="0"/>
              <a:t>GF</a:t>
            </a:r>
            <a:r>
              <a:rPr lang="en-US" dirty="0" smtClean="0"/>
              <a:t>(2)</a:t>
            </a:r>
          </a:p>
          <a:p>
            <a:pPr lvl="1"/>
            <a:r>
              <a:rPr lang="en-US" dirty="0" smtClean="0"/>
              <a:t>For an </a:t>
            </a:r>
            <a:r>
              <a:rPr lang="en-US" dirty="0" err="1" smtClean="0"/>
              <a:t>uninvertible</a:t>
            </a:r>
            <a:r>
              <a:rPr lang="en-US" dirty="0" smtClean="0"/>
              <a:t> function </a:t>
            </a:r>
            <a:r>
              <a:rPr lang="en-US" i="1" dirty="0" smtClean="0"/>
              <a:t>h</a:t>
            </a:r>
            <a:r>
              <a:rPr lang="en-US" dirty="0" smtClean="0"/>
              <a:t>: </a:t>
            </a:r>
            <a:r>
              <a:rPr lang="en-US" i="1" dirty="0" smtClean="0"/>
              <a:t>GF</a:t>
            </a:r>
            <a:r>
              <a:rPr lang="en-US" dirty="0" smtClean="0"/>
              <a:t>(2)</a:t>
            </a:r>
            <a:r>
              <a:rPr lang="en-US" i="1" baseline="30000" dirty="0" smtClean="0"/>
              <a:t>m</a:t>
            </a:r>
            <a:r>
              <a:rPr lang="en-US" dirty="0" smtClean="0"/>
              <a:t> -&gt; {0, 1}*, </a:t>
            </a:r>
          </a:p>
          <a:p>
            <a:pPr lvl="1"/>
            <a:r>
              <a:rPr lang="en-US" dirty="0" smtClean="0"/>
              <a:t>&lt;</a:t>
            </a:r>
            <a:r>
              <a:rPr lang="en-US" b="1" i="1" dirty="0" smtClean="0"/>
              <a:t>e</a:t>
            </a:r>
            <a:r>
              <a:rPr lang="en-US" dirty="0" smtClean="0"/>
              <a:t>, </a:t>
            </a:r>
            <a:r>
              <a:rPr lang="en-US" b="1" i="1" dirty="0" smtClean="0"/>
              <a:t>y</a:t>
            </a:r>
            <a:r>
              <a:rPr lang="en-US" dirty="0" smtClean="0"/>
              <a:t>&gt; </a:t>
            </a:r>
            <a:r>
              <a:rPr lang="en-US" dirty="0" smtClean="0">
                <a:sym typeface="Symbol"/>
              </a:rPr>
              <a:t> </a:t>
            </a:r>
            <a:r>
              <a:rPr lang="en-US" i="1" dirty="0" smtClean="0">
                <a:sym typeface="Symbol"/>
              </a:rPr>
              <a:t>GF</a:t>
            </a:r>
            <a:r>
              <a:rPr lang="en-US" dirty="0" smtClean="0">
                <a:sym typeface="Symbol"/>
              </a:rPr>
              <a:t>(2)</a:t>
            </a:r>
            <a:r>
              <a:rPr lang="en-US" dirty="0" smtClean="0"/>
              <a:t> is pseudorandom</a:t>
            </a:r>
          </a:p>
          <a:p>
            <a:pPr lvl="1"/>
            <a:r>
              <a:rPr lang="en-US" dirty="0" smtClean="0"/>
              <a:t>given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b="1" i="1" dirty="0" smtClean="0"/>
              <a:t>e</a:t>
            </a:r>
            <a:r>
              <a:rPr lang="en-US" dirty="0" smtClean="0"/>
              <a:t>) and uniformly random </a:t>
            </a:r>
            <a:r>
              <a:rPr lang="en-US" b="1" i="1" dirty="0" smtClean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xmlns="" val="24690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Modified GL Theorem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i="1" dirty="0"/>
              <a:t>q</a:t>
            </a:r>
            <a:r>
              <a:rPr lang="en-US" dirty="0"/>
              <a:t> be </a:t>
            </a:r>
            <a:r>
              <a:rPr lang="en-US" dirty="0" smtClean="0"/>
              <a:t>a prime</a:t>
            </a:r>
          </a:p>
          <a:p>
            <a:r>
              <a:rPr lang="en-US" i="1" dirty="0" smtClean="0"/>
              <a:t>H</a:t>
            </a:r>
            <a:r>
              <a:rPr lang="en-US" dirty="0" smtClean="0"/>
              <a:t> </a:t>
            </a:r>
            <a:r>
              <a:rPr lang="en-US" dirty="0"/>
              <a:t>be a poly(</a:t>
            </a:r>
            <a:r>
              <a:rPr lang="en-US" i="1" dirty="0"/>
              <a:t>m</a:t>
            </a:r>
            <a:r>
              <a:rPr lang="en-US" dirty="0"/>
              <a:t>)-sized subset of GF (</a:t>
            </a:r>
            <a:r>
              <a:rPr lang="en-US" i="1" dirty="0"/>
              <a:t>q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h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i="1" dirty="0" err="1"/>
              <a:t>H</a:t>
            </a:r>
            <a:r>
              <a:rPr lang="en-US" i="1" baseline="30000" dirty="0" err="1"/>
              <a:t>m</a:t>
            </a:r>
            <a:r>
              <a:rPr lang="en-US" dirty="0"/>
              <a:t> → {0,1</a:t>
            </a:r>
            <a:r>
              <a:rPr lang="en-US" dirty="0" smtClean="0"/>
              <a:t>}* </a:t>
            </a:r>
            <a:r>
              <a:rPr lang="en-US" dirty="0"/>
              <a:t>be any </a:t>
            </a:r>
            <a:r>
              <a:rPr lang="en-US" dirty="0" smtClean="0"/>
              <a:t>(randomized</a:t>
            </a:r>
            <a:r>
              <a:rPr lang="en-US" dirty="0"/>
              <a:t>)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If </a:t>
            </a:r>
            <a:r>
              <a:rPr lang="en-US" dirty="0"/>
              <a:t>there is a PPT </a:t>
            </a:r>
            <a:r>
              <a:rPr lang="en-US" dirty="0" smtClean="0"/>
              <a:t>algorithm </a:t>
            </a:r>
            <a:r>
              <a:rPr lang="en-US" i="1" dirty="0"/>
              <a:t>D</a:t>
            </a:r>
            <a:r>
              <a:rPr lang="en-US" dirty="0"/>
              <a:t> that distinguishes between </a:t>
            </a:r>
            <a:r>
              <a:rPr lang="en-US" dirty="0" smtClean="0"/>
              <a:t>&lt;</a:t>
            </a:r>
            <a:r>
              <a:rPr lang="en-US" b="1" i="1" dirty="0"/>
              <a:t>e</a:t>
            </a:r>
            <a:r>
              <a:rPr lang="en-US" dirty="0" smtClean="0"/>
              <a:t>, </a:t>
            </a:r>
            <a:r>
              <a:rPr lang="en-US" b="1" i="1" dirty="0" smtClean="0"/>
              <a:t>y</a:t>
            </a:r>
            <a:r>
              <a:rPr lang="en-US" dirty="0" smtClean="0"/>
              <a:t>&gt; </a:t>
            </a:r>
            <a:r>
              <a:rPr lang="en-US" dirty="0"/>
              <a:t>and the uniform distribution over </a:t>
            </a:r>
            <a:r>
              <a:rPr lang="en-US" i="1" dirty="0" smtClean="0"/>
              <a:t>GF</a:t>
            </a:r>
            <a:r>
              <a:rPr lang="en-US" dirty="0" smtClean="0"/>
              <a:t>(</a:t>
            </a:r>
            <a:r>
              <a:rPr lang="en-US" i="1" dirty="0"/>
              <a:t>q</a:t>
            </a:r>
            <a:r>
              <a:rPr lang="en-US" dirty="0"/>
              <a:t>) given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b="1" i="1" dirty="0"/>
              <a:t>e</a:t>
            </a:r>
            <a:r>
              <a:rPr lang="en-US" dirty="0"/>
              <a:t>) and </a:t>
            </a:r>
            <a:r>
              <a:rPr lang="en-US" b="1" i="1" dirty="0"/>
              <a:t>y</a:t>
            </a:r>
            <a:r>
              <a:rPr lang="en-US" dirty="0"/>
              <a:t> ← </a:t>
            </a:r>
            <a:r>
              <a:rPr lang="en-US" i="1" dirty="0"/>
              <a:t>GF</a:t>
            </a:r>
            <a:r>
              <a:rPr lang="en-US" dirty="0"/>
              <a:t>(</a:t>
            </a:r>
            <a:r>
              <a:rPr lang="en-US" i="1" dirty="0"/>
              <a:t>q</a:t>
            </a:r>
            <a:r>
              <a:rPr lang="en-US" dirty="0" smtClean="0"/>
              <a:t>)</a:t>
            </a:r>
            <a:r>
              <a:rPr lang="en-US" i="1" baseline="30000" dirty="0" smtClean="0"/>
              <a:t> m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there is a PPT algorithm </a:t>
            </a:r>
            <a:r>
              <a:rPr lang="en-US" i="1" dirty="0"/>
              <a:t>A</a:t>
            </a:r>
            <a:r>
              <a:rPr lang="en-US" dirty="0"/>
              <a:t> that inverts </a:t>
            </a:r>
            <a:r>
              <a:rPr lang="en-US" i="1" dirty="0"/>
              <a:t>h</a:t>
            </a:r>
            <a:r>
              <a:rPr lang="en-US" dirty="0"/>
              <a:t> with probability 1/(</a:t>
            </a:r>
            <a:r>
              <a:rPr lang="en-US" i="1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· poly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)</a:t>
            </a:r>
            <a:r>
              <a:rPr lang="en-US" dirty="0" smtClean="0"/>
              <a:t>)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7974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Aux-PKE -&gt; Aux-IBE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i="1" dirty="0" smtClean="0">
                <a:latin typeface="Symbol"/>
              </a:rPr>
              <a:t>l</a:t>
            </a:r>
            <a:r>
              <a:rPr lang="en-US" dirty="0" smtClean="0"/>
              <a:t>-bit number is used as the (real) secret key.</a:t>
            </a:r>
          </a:p>
          <a:p>
            <a:r>
              <a:rPr lang="en-US" dirty="0" smtClean="0"/>
              <a:t>Allows </a:t>
            </a:r>
            <a:r>
              <a:rPr lang="en-US" dirty="0"/>
              <a:t>leaking </a:t>
            </a:r>
            <a:r>
              <a:rPr lang="en-US" dirty="0" err="1"/>
              <a:t>uninvertible</a:t>
            </a:r>
            <a:r>
              <a:rPr lang="en-US" dirty="0"/>
              <a:t> function of </a:t>
            </a:r>
            <a:r>
              <a:rPr lang="en-US" i="1" dirty="0" err="1" smtClean="0"/>
              <a:t>sk</a:t>
            </a:r>
            <a:endParaRPr lang="en-US" i="1" dirty="0" smtClean="0"/>
          </a:p>
          <a:p>
            <a:r>
              <a:rPr lang="en-US" dirty="0" smtClean="0"/>
              <a:t>“Inner product” of </a:t>
            </a:r>
            <a:r>
              <a:rPr lang="en-US" i="1" dirty="0" err="1" smtClean="0"/>
              <a:t>sk</a:t>
            </a:r>
            <a:r>
              <a:rPr lang="en-US" dirty="0" smtClean="0"/>
              <a:t> and ephemeral randomness of </a:t>
            </a:r>
            <a:r>
              <a:rPr lang="en-US" dirty="0" err="1" smtClean="0"/>
              <a:t>ctxt</a:t>
            </a:r>
            <a:r>
              <a:rPr lang="en-US" dirty="0" smtClean="0"/>
              <a:t>. hides the message</a:t>
            </a:r>
            <a:endParaRPr lang="en-US" dirty="0"/>
          </a:p>
          <a:p>
            <a:r>
              <a:rPr lang="en-US" dirty="0" smtClean="0"/>
              <a:t>Distinguisher =&gt; Invertor in time O(poly(</a:t>
            </a:r>
            <a:r>
              <a:rPr lang="en-US" i="1" dirty="0">
                <a:latin typeface="Symbol"/>
              </a:rPr>
              <a:t>l</a:t>
            </a:r>
            <a:r>
              <a:rPr lang="en-US" dirty="0" smtClean="0"/>
              <a:t>))</a:t>
            </a:r>
          </a:p>
          <a:p>
            <a:r>
              <a:rPr lang="en-US" dirty="0" smtClean="0"/>
              <a:t>ID-based secret key has “structure”</a:t>
            </a:r>
          </a:p>
          <a:p>
            <a:pPr lvl="1"/>
            <a:r>
              <a:rPr lang="en-US" dirty="0" smtClean="0"/>
              <a:t>Not a 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-bit </a:t>
            </a:r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Secret random factors from a small domain</a:t>
            </a:r>
          </a:p>
          <a:p>
            <a:pPr marL="457200" lvl="1" indent="0">
              <a:buNone/>
            </a:pPr>
            <a:r>
              <a:rPr lang="en-US" dirty="0" smtClean="0"/>
              <a:t>=&gt; Brute-force attack</a:t>
            </a:r>
          </a:p>
        </p:txBody>
      </p:sp>
    </p:spTree>
    <p:extLst>
      <p:ext uri="{BB962C8B-B14F-4D97-AF65-F5344CB8AC3E}">
        <p14:creationId xmlns:p14="http://schemas.microsoft.com/office/powerpoint/2010/main" xmlns="" val="23864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Aux-PKE + LR-IBE -&gt; Aux-IBE?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worse, many </a:t>
            </a:r>
            <a:r>
              <a:rPr lang="en-US" dirty="0" smtClean="0"/>
              <a:t>many </a:t>
            </a:r>
            <a:r>
              <a:rPr lang="en-US" dirty="0"/>
              <a:t>secret keys in IBE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Leak “semi-functional” (SF) keys in simulation</a:t>
            </a:r>
          </a:p>
          <a:p>
            <a:r>
              <a:rPr lang="en-US" dirty="0" smtClean="0"/>
              <a:t>SF-key is perturbed from a real key by </a:t>
            </a:r>
            <a:r>
              <a:rPr lang="en-US" i="1" dirty="0" smtClean="0"/>
              <a:t>m</a:t>
            </a:r>
            <a:r>
              <a:rPr lang="en-US" dirty="0" smtClean="0"/>
              <a:t> blinding factors from </a:t>
            </a:r>
            <a:r>
              <a:rPr lang="en-US" b="1" dirty="0" err="1" smtClean="0"/>
              <a:t>Z</a:t>
            </a:r>
            <a:r>
              <a:rPr lang="en-US" i="1" baseline="-25000" dirty="0" err="1" smtClean="0"/>
              <a:t>p</a:t>
            </a:r>
            <a:r>
              <a:rPr lang="en-US" dirty="0" smtClean="0"/>
              <a:t> where </a:t>
            </a:r>
            <a:r>
              <a:rPr lang="en-US" i="1" dirty="0" smtClean="0"/>
              <a:t>p</a:t>
            </a:r>
            <a:r>
              <a:rPr lang="en-US" dirty="0" smtClean="0"/>
              <a:t> is of size 2</a:t>
            </a:r>
            <a:r>
              <a:rPr lang="en-US" i="1" baseline="30000" dirty="0">
                <a:latin typeface="Symbol"/>
              </a:rPr>
              <a:t>l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Inefficient invertor if we followed [LRW11]</a:t>
            </a:r>
          </a:p>
          <a:p>
            <a:r>
              <a:rPr lang="en-US" dirty="0" smtClean="0"/>
              <a:t>Countermeasure for leakage just appears in the security proof but not the actual scheme.</a:t>
            </a:r>
          </a:p>
        </p:txBody>
      </p:sp>
    </p:spTree>
    <p:extLst>
      <p:ext uri="{BB962C8B-B14F-4D97-AF65-F5344CB8AC3E}">
        <p14:creationId xmlns:p14="http://schemas.microsoft.com/office/powerpoint/2010/main" xmlns="" val="33305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04800" y="1447800"/>
            <a:ext cx="8534400" cy="2743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Auxiliary Input Model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Usual adaptive-ID security for chosen-plaintext attack (CPA)</a:t>
            </a:r>
          </a:p>
          <a:p>
            <a:r>
              <a:rPr lang="en-US" sz="2400" dirty="0" smtClean="0"/>
              <a:t>Leakage oracle (LO) in additional to Key Extraction oracle (KEO)</a:t>
            </a:r>
          </a:p>
          <a:p>
            <a:r>
              <a:rPr lang="en-US" sz="2400" dirty="0" smtClean="0"/>
              <a:t>LO takes an input of </a:t>
            </a:r>
            <a:r>
              <a:rPr lang="en-US" sz="2400" i="1" dirty="0" smtClean="0"/>
              <a:t>f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 </a:t>
            </a:r>
            <a:r>
              <a:rPr lang="en-US" sz="2400" b="1" dirty="0" smtClean="0"/>
              <a:t>F</a:t>
            </a:r>
            <a:r>
              <a:rPr lang="en-US" sz="2400" dirty="0" smtClean="0"/>
              <a:t> and ID returns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err="1" smtClean="0"/>
              <a:t>msk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sk</a:t>
            </a:r>
            <a:r>
              <a:rPr lang="en-US" sz="2400" baseline="-25000" dirty="0" err="1" smtClean="0"/>
              <a:t>ID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mpk</a:t>
            </a:r>
            <a:r>
              <a:rPr lang="en-US" sz="2400" dirty="0" smtClean="0"/>
              <a:t>, ID)</a:t>
            </a:r>
          </a:p>
          <a:p>
            <a:r>
              <a:rPr lang="en-US" sz="2400" dirty="0" smtClean="0"/>
              <a:t>No LO query after challenge phase</a:t>
            </a:r>
          </a:p>
          <a:p>
            <a:r>
              <a:rPr lang="en-US" sz="2400" b="1" dirty="0"/>
              <a:t>F</a:t>
            </a:r>
            <a:r>
              <a:rPr lang="en-US" sz="2400" dirty="0" smtClean="0"/>
              <a:t>: Given </a:t>
            </a:r>
            <a:r>
              <a:rPr lang="en-US" sz="2400" i="1" dirty="0" err="1" smtClean="0"/>
              <a:t>mpk</a:t>
            </a:r>
            <a:r>
              <a:rPr lang="en-US" sz="2400" dirty="0" smtClean="0"/>
              <a:t>, ID*, {</a:t>
            </a:r>
            <a:r>
              <a:rPr lang="en-US" sz="2400" i="1" dirty="0" smtClean="0"/>
              <a:t>f</a:t>
            </a:r>
            <a:r>
              <a:rPr lang="en-US" sz="2400" i="1" baseline="-25000" dirty="0"/>
              <a:t>i </a:t>
            </a:r>
            <a:r>
              <a:rPr lang="en-US" sz="2400" dirty="0" smtClean="0"/>
              <a:t>(</a:t>
            </a:r>
            <a:r>
              <a:rPr lang="en-US" sz="2400" i="1" dirty="0" err="1"/>
              <a:t>msk</a:t>
            </a:r>
            <a:r>
              <a:rPr lang="en-US" sz="2400" dirty="0"/>
              <a:t>, </a:t>
            </a:r>
            <a:r>
              <a:rPr lang="en-US" sz="2400" i="1" dirty="0" err="1" smtClean="0"/>
              <a:t>sk</a:t>
            </a:r>
            <a:r>
              <a:rPr lang="en-US" sz="2400" baseline="-25000" dirty="0" err="1" smtClean="0"/>
              <a:t>ID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err="1"/>
              <a:t>mpk</a:t>
            </a:r>
            <a:r>
              <a:rPr lang="en-US" sz="2400" dirty="0"/>
              <a:t>, </a:t>
            </a:r>
            <a:r>
              <a:rPr lang="en-US" sz="2400" dirty="0" err="1" smtClean="0"/>
              <a:t>ID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)}, and </a:t>
            </a:r>
            <a:r>
              <a:rPr lang="en-US" sz="2400" dirty="0"/>
              <a:t>a set of secret keys w/o </a:t>
            </a:r>
            <a:r>
              <a:rPr lang="en-US" sz="2400" i="1" dirty="0" err="1"/>
              <a:t>sk</a:t>
            </a:r>
            <a:r>
              <a:rPr lang="en-US" sz="2400" baseline="-25000" dirty="0" err="1"/>
              <a:t>ID</a:t>
            </a:r>
            <a:r>
              <a:rPr lang="en-US" sz="2400" i="1" baseline="-25000" dirty="0" err="1"/>
              <a:t>i</a:t>
            </a:r>
            <a:r>
              <a:rPr lang="en-US" sz="2400" dirty="0"/>
              <a:t>, </a:t>
            </a:r>
            <a:r>
              <a:rPr lang="en-US" sz="2400" dirty="0" smtClean="0"/>
              <a:t>no PPT </a:t>
            </a:r>
            <a:r>
              <a:rPr lang="en-US" sz="2400" dirty="0" err="1" smtClean="0"/>
              <a:t>algo</a:t>
            </a:r>
            <a:r>
              <a:rPr lang="en-US" sz="2400" dirty="0" smtClean="0"/>
              <a:t>. can output a secret key </a:t>
            </a:r>
            <a:r>
              <a:rPr lang="en-US" sz="2400" i="1" dirty="0" err="1" smtClean="0"/>
              <a:t>sk</a:t>
            </a:r>
            <a:r>
              <a:rPr lang="en-US" sz="2400" baseline="-25000" dirty="0" err="1" smtClean="0"/>
              <a:t>ID</a:t>
            </a:r>
            <a:r>
              <a:rPr lang="en-US" sz="2400" i="1" baseline="-25000" dirty="0" smtClean="0"/>
              <a:t>* </a:t>
            </a:r>
            <a:r>
              <a:rPr lang="en-US" sz="2400" dirty="0" smtClean="0"/>
              <a:t>of ID*</a:t>
            </a:r>
            <a:endParaRPr lang="en-US" sz="2400" dirty="0"/>
          </a:p>
        </p:txBody>
      </p:sp>
      <p:pic>
        <p:nvPicPr>
          <p:cNvPr id="5" name="Picture 8" descr="C:\Documents and Settings\chow\Local Settings\Temporary Internet Files\Content.IE5\SLR43PMQ\MCj034912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67200"/>
            <a:ext cx="1945843" cy="17684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2" descr="C:\Documents and Settings\chow\Local Settings\Temporary Internet Files\Content.IE5\K80798GG\MCj035588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572000"/>
            <a:ext cx="1209028" cy="161574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7" name="Left Arrow 6"/>
          <p:cNvSpPr/>
          <p:nvPr/>
        </p:nvSpPr>
        <p:spPr>
          <a:xfrm>
            <a:off x="2286000" y="4572000"/>
            <a:ext cx="5105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4267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are the parameters, I will keep </a:t>
            </a:r>
            <a:r>
              <a:rPr lang="en-US" i="1" dirty="0" err="1" smtClean="0"/>
              <a:t>msk</a:t>
            </a:r>
            <a:r>
              <a:rPr lang="en-US" dirty="0" smtClean="0"/>
              <a:t> from you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286000" y="4953000"/>
            <a:ext cx="5105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9800" y="4724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want </a:t>
            </a:r>
            <a:r>
              <a:rPr lang="en-US" i="1" dirty="0" smtClean="0"/>
              <a:t>f</a:t>
            </a:r>
            <a:r>
              <a:rPr lang="en-US" dirty="0" smtClean="0"/>
              <a:t>0(</a:t>
            </a:r>
            <a:r>
              <a:rPr lang="en-US" i="1" dirty="0" err="1" smtClean="0"/>
              <a:t>msk</a:t>
            </a:r>
            <a:r>
              <a:rPr lang="en-US" dirty="0" smtClean="0"/>
              <a:t>), </a:t>
            </a:r>
            <a:r>
              <a:rPr lang="en-US" i="1" dirty="0" smtClean="0"/>
              <a:t>f</a:t>
            </a:r>
            <a:r>
              <a:rPr lang="en-US" dirty="0" smtClean="0"/>
              <a:t>1(</a:t>
            </a:r>
            <a:r>
              <a:rPr lang="en-US" i="1" dirty="0" smtClean="0"/>
              <a:t>sk</a:t>
            </a:r>
            <a:r>
              <a:rPr lang="en-US" baseline="-25000" dirty="0" smtClean="0"/>
              <a:t>ID1</a:t>
            </a:r>
            <a:r>
              <a:rPr lang="en-US" dirty="0" smtClean="0"/>
              <a:t>), </a:t>
            </a:r>
            <a:r>
              <a:rPr lang="en-US" i="1" dirty="0" smtClean="0"/>
              <a:t>sk</a:t>
            </a:r>
            <a:r>
              <a:rPr lang="en-US" baseline="-25000" dirty="0" smtClean="0"/>
              <a:t>ID4</a:t>
            </a:r>
            <a:r>
              <a:rPr lang="en-US" b="1" i="1" dirty="0" smtClean="0"/>
              <a:t>, </a:t>
            </a:r>
            <a:r>
              <a:rPr lang="en-US" i="1" dirty="0" smtClean="0"/>
              <a:t>sk</a:t>
            </a:r>
            <a:r>
              <a:rPr lang="en-US" baseline="-25000" dirty="0" smtClean="0"/>
              <a:t>ID1</a:t>
            </a:r>
            <a:r>
              <a:rPr lang="en-US" dirty="0" smtClean="0"/>
              <a:t> and </a:t>
            </a:r>
            <a:r>
              <a:rPr lang="en-US" i="1" dirty="0" smtClean="0"/>
              <a:t>f</a:t>
            </a:r>
            <a:r>
              <a:rPr lang="en-US" dirty="0" smtClean="0"/>
              <a:t>3(</a:t>
            </a:r>
            <a:r>
              <a:rPr lang="en-US" i="1" dirty="0" err="1" smtClean="0"/>
              <a:t>msk</a:t>
            </a:r>
            <a:r>
              <a:rPr lang="en-US" dirty="0" smtClean="0"/>
              <a:t>, </a:t>
            </a:r>
            <a:r>
              <a:rPr lang="en-US" i="1" dirty="0"/>
              <a:t>sk</a:t>
            </a:r>
            <a:r>
              <a:rPr lang="en-US" baseline="-25000" dirty="0"/>
              <a:t>ID4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2286000" y="5410200"/>
            <a:ext cx="5105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95600" y="51170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Sure, just make your adaptive choices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2286000" y="6324600"/>
            <a:ext cx="5105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0" y="5562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want to be challenged with these 2 messages: </a:t>
            </a:r>
            <a:r>
              <a:rPr lang="en-US" i="1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 </a:t>
            </a:r>
            <a:r>
              <a:rPr lang="en-US" i="1" dirty="0" smtClean="0"/>
              <a:t>m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286000" y="5867400"/>
            <a:ext cx="5105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60314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I encrypt a random 1 of them, make your guess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40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Outline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Identity-Based Encryption w/ Auxiliary Inputs</a:t>
            </a:r>
          </a:p>
          <a:p>
            <a:r>
              <a:rPr lang="en-US" dirty="0" smtClean="0"/>
              <a:t>Our Techniques</a:t>
            </a:r>
            <a:endParaRPr lang="en-US" dirty="0"/>
          </a:p>
          <a:p>
            <a:r>
              <a:rPr lang="en-US" dirty="0"/>
              <a:t>Continual Auxiliary Leakage (CAL) </a:t>
            </a:r>
            <a:r>
              <a:rPr lang="en-US" dirty="0" smtClean="0"/>
              <a:t>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524000"/>
            <a:ext cx="8534400" cy="44196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Length-bounded Leakage for IBE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combine the 2 separate </a:t>
            </a:r>
            <a:r>
              <a:rPr lang="en-US" smtClean="0"/>
              <a:t>leakage oracles.</a:t>
            </a:r>
            <a:endParaRPr lang="en-US" dirty="0"/>
          </a:p>
          <a:p>
            <a:r>
              <a:rPr lang="en-US" dirty="0" smtClean="0"/>
              <a:t>Allow leakage from </a:t>
            </a:r>
            <a:r>
              <a:rPr lang="en-US" i="1" dirty="0" err="1" smtClean="0"/>
              <a:t>msk</a:t>
            </a:r>
            <a:r>
              <a:rPr lang="en-US" dirty="0" smtClean="0"/>
              <a:t> and </a:t>
            </a:r>
            <a:r>
              <a:rPr lang="en-US" i="1" dirty="0" err="1" smtClean="0"/>
              <a:t>sk</a:t>
            </a:r>
            <a:r>
              <a:rPr lang="en-US" baseline="-25000" dirty="0" err="1" smtClean="0"/>
              <a:t>ID</a:t>
            </a:r>
            <a:r>
              <a:rPr lang="en-US" dirty="0" smtClean="0"/>
              <a:t> at the same time(, and may share the same randomness)</a:t>
            </a:r>
          </a:p>
          <a:p>
            <a:r>
              <a:rPr lang="en-US" dirty="0" smtClean="0"/>
              <a:t>We do not need to store the amount of leakage for </a:t>
            </a:r>
            <a:r>
              <a:rPr lang="en-US" i="1" dirty="0" err="1"/>
              <a:t>msk</a:t>
            </a:r>
            <a:r>
              <a:rPr lang="en-US" dirty="0"/>
              <a:t> and </a:t>
            </a:r>
            <a:r>
              <a:rPr lang="en-US" i="1" dirty="0" err="1" smtClean="0"/>
              <a:t>sk</a:t>
            </a:r>
            <a:r>
              <a:rPr lang="en-US" baseline="-25000" dirty="0" err="1" smtClean="0"/>
              <a:t>ID</a:t>
            </a:r>
            <a:r>
              <a:rPr lang="en-US" dirty="0" smtClean="0"/>
              <a:t>, so we don’t need a set of handles of keys as in [LRW10].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22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Roadmap of Our Construction</a:t>
            </a:r>
            <a:endParaRPr lang="en-US" sz="5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87459508"/>
              </p:ext>
            </p:extLst>
          </p:nvPr>
        </p:nvGraphicFramePr>
        <p:xfrm>
          <a:off x="1524000" y="187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1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524000"/>
            <a:ext cx="8534400" cy="44196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Intuitions of Existing Schemes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Lewko</a:t>
            </a:r>
            <a:r>
              <a:rPr lang="en-US" dirty="0" smtClean="0"/>
              <a:t>-Waters Adaptive-ID IBE</a:t>
            </a:r>
          </a:p>
          <a:p>
            <a:pPr lvl="1"/>
            <a:r>
              <a:rPr lang="en-US" dirty="0" smtClean="0"/>
              <a:t>Dual system encryption technique</a:t>
            </a:r>
          </a:p>
          <a:p>
            <a:pPr lvl="1"/>
            <a:r>
              <a:rPr lang="en-US" dirty="0" smtClean="0"/>
              <a:t>Instantiating BB-IBE in composite order group</a:t>
            </a:r>
          </a:p>
          <a:p>
            <a:pPr lvl="1"/>
            <a:r>
              <a:rPr lang="en-US" dirty="0" smtClean="0"/>
              <a:t>Dual system for adaptive-ID security</a:t>
            </a:r>
          </a:p>
          <a:p>
            <a:pPr lvl="0"/>
            <a:r>
              <a:rPr lang="en-US" dirty="0"/>
              <a:t>Chow-</a:t>
            </a:r>
            <a:r>
              <a:rPr lang="en-US" dirty="0" err="1"/>
              <a:t>Dodis</a:t>
            </a:r>
            <a:r>
              <a:rPr lang="en-US" dirty="0"/>
              <a:t>-</a:t>
            </a:r>
            <a:r>
              <a:rPr lang="fi-FI" dirty="0" err="1"/>
              <a:t>Rouselakis-Waters</a:t>
            </a:r>
            <a:r>
              <a:rPr lang="fi-FI" dirty="0"/>
              <a:t> </a:t>
            </a:r>
            <a:r>
              <a:rPr lang="fi-FI" dirty="0" err="1"/>
              <a:t>uLR-</a:t>
            </a:r>
            <a:r>
              <a:rPr lang="fi-FI" dirty="0" err="1" smtClean="0"/>
              <a:t>IBE</a:t>
            </a:r>
            <a:endParaRPr lang="en-US" dirty="0" smtClean="0"/>
          </a:p>
          <a:p>
            <a:pPr lvl="1"/>
            <a:r>
              <a:rPr lang="en-US" dirty="0" smtClean="0"/>
              <a:t>Single user secret key leakage via a single “tag”</a:t>
            </a:r>
          </a:p>
          <a:p>
            <a:r>
              <a:rPr lang="en-US" dirty="0" err="1" smtClean="0"/>
              <a:t>Lewko</a:t>
            </a:r>
            <a:r>
              <a:rPr lang="en-US" dirty="0" smtClean="0"/>
              <a:t>-</a:t>
            </a:r>
            <a:r>
              <a:rPr lang="fi-FI" dirty="0" err="1" smtClean="0"/>
              <a:t>Rouselakis-Waters</a:t>
            </a:r>
            <a:r>
              <a:rPr lang="fi-FI" dirty="0" smtClean="0"/>
              <a:t> LR-IBE</a:t>
            </a:r>
          </a:p>
          <a:p>
            <a:pPr lvl="1"/>
            <a:r>
              <a:rPr lang="fi-FI" dirty="0" err="1" smtClean="0"/>
              <a:t>Multiple</a:t>
            </a:r>
            <a:r>
              <a:rPr lang="fi-FI" dirty="0" smtClean="0"/>
              <a:t> </a:t>
            </a:r>
            <a:r>
              <a:rPr lang="en-US" dirty="0"/>
              <a:t>“</a:t>
            </a:r>
            <a:r>
              <a:rPr lang="fi-FI" dirty="0" err="1" smtClean="0"/>
              <a:t>tags</a:t>
            </a:r>
            <a:r>
              <a:rPr lang="fi-FI" dirty="0" smtClean="0"/>
              <a:t>” for </a:t>
            </a:r>
            <a:r>
              <a:rPr lang="fi-FI" dirty="0" err="1" smtClean="0"/>
              <a:t>multiple</a:t>
            </a:r>
            <a:r>
              <a:rPr lang="fi-FI" dirty="0" smtClean="0"/>
              <a:t> </a:t>
            </a:r>
            <a:r>
              <a:rPr lang="fi-FI" dirty="0" err="1" smtClean="0"/>
              <a:t>leakages</a:t>
            </a:r>
            <a:endParaRPr lang="fi-FI" dirty="0" smtClean="0"/>
          </a:p>
          <a:p>
            <a:pPr lvl="1"/>
            <a:r>
              <a:rPr lang="fi-FI" dirty="0" err="1" smtClean="0"/>
              <a:t>ID-Keys</a:t>
            </a:r>
            <a:r>
              <a:rPr lang="fi-FI" dirty="0" smtClean="0"/>
              <a:t> for </a:t>
            </a:r>
            <a:r>
              <a:rPr lang="fi-FI" dirty="0" err="1" smtClean="0"/>
              <a:t>Undetermined</a:t>
            </a:r>
            <a:r>
              <a:rPr lang="fi-FI" dirty="0" smtClean="0"/>
              <a:t> ID =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Secret</a:t>
            </a:r>
            <a:r>
              <a:rPr lang="fi-FI" dirty="0" smtClean="0"/>
              <a:t> </a:t>
            </a:r>
            <a:r>
              <a:rPr lang="fi-FI" dirty="0" err="1" smtClean="0"/>
              <a:t>Keys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668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524000"/>
            <a:ext cx="8534400" cy="44196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Intuitions of Our Schemes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“</a:t>
            </a:r>
            <a:r>
              <a:rPr lang="fr-FR" dirty="0" err="1" smtClean="0"/>
              <a:t>Multiplexing</a:t>
            </a:r>
            <a:r>
              <a:rPr lang="en-CA" dirty="0" smtClean="0"/>
              <a:t>” at user-key-level in [LRW11]</a:t>
            </a:r>
            <a:endParaRPr lang="en-US" dirty="0" smtClean="0"/>
          </a:p>
          <a:p>
            <a:r>
              <a:rPr lang="en-CA" dirty="0" smtClean="0"/>
              <a:t>We do it at the master-key-level </a:t>
            </a:r>
            <a:endParaRPr lang="en-US" dirty="0" smtClean="0"/>
          </a:p>
          <a:p>
            <a:pPr lvl="1"/>
            <a:r>
              <a:rPr lang="en-US" dirty="0" smtClean="0"/>
              <a:t>or Parallel repetition of </a:t>
            </a:r>
            <a:r>
              <a:rPr lang="en-US" dirty="0" err="1" smtClean="0"/>
              <a:t>Lewko</a:t>
            </a:r>
            <a:r>
              <a:rPr lang="en-US" dirty="0" smtClean="0"/>
              <a:t>-Waters IBE</a:t>
            </a:r>
          </a:p>
          <a:p>
            <a:r>
              <a:rPr lang="en-US" dirty="0" smtClean="0"/>
              <a:t>How to get leakage-resilience in [LRW11]?</a:t>
            </a:r>
          </a:p>
          <a:p>
            <a:r>
              <a:rPr lang="en-US" dirty="0" smtClean="0"/>
              <a:t>Actually, how to get adaptive-ID security?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14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524000"/>
            <a:ext cx="8534400" cy="44196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Leakage via Dual System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know how to “fake” everything!</a:t>
            </a:r>
          </a:p>
          <a:p>
            <a:r>
              <a:rPr lang="en-US" dirty="0"/>
              <a:t>W</a:t>
            </a:r>
            <a:r>
              <a:rPr lang="en-US" dirty="0" smtClean="0"/>
              <a:t>e can leak them too.</a:t>
            </a:r>
          </a:p>
          <a:p>
            <a:r>
              <a:rPr lang="en-US" dirty="0" smtClean="0"/>
              <a:t>Caution:</a:t>
            </a:r>
            <a:r>
              <a:rPr lang="en-US" dirty="0"/>
              <a:t> </a:t>
            </a:r>
            <a:r>
              <a:rPr lang="en-US" dirty="0" smtClean="0"/>
              <a:t>leaking can’t spoil faking.</a:t>
            </a:r>
          </a:p>
          <a:p>
            <a:r>
              <a:rPr lang="en-US" dirty="0" smtClean="0"/>
              <a:t>Correlation regarding SF objects is </a:t>
            </a:r>
            <a:r>
              <a:rPr lang="en-US" dirty="0"/>
              <a:t>information-theoretically </a:t>
            </a:r>
            <a:r>
              <a:rPr lang="en-US" dirty="0" smtClean="0"/>
              <a:t>(IT) hidden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the leakage per key is suitably </a:t>
            </a:r>
            <a:r>
              <a:rPr lang="en-US" dirty="0" smtClean="0"/>
              <a:t>bounded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onceptually similar to [BKKV10]</a:t>
            </a:r>
          </a:p>
        </p:txBody>
      </p:sp>
    </p:spTree>
    <p:extLst>
      <p:ext uri="{BB962C8B-B14F-4D97-AF65-F5344CB8AC3E}">
        <p14:creationId xmlns:p14="http://schemas.microsoft.com/office/powerpoint/2010/main" xmlns="" val="354453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524000"/>
            <a:ext cx="8534400" cy="44196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Design Constraints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Small </a:t>
            </a:r>
            <a:r>
              <a:rPr lang="en-US" dirty="0"/>
              <a:t>blinding </a:t>
            </a:r>
            <a:r>
              <a:rPr lang="en-US" dirty="0" smtClean="0"/>
              <a:t>factors are used in SF key</a:t>
            </a:r>
          </a:p>
          <a:p>
            <a:r>
              <a:rPr lang="en-US" dirty="0" smtClean="0"/>
              <a:t>Rely on IT argument when the key is extracted</a:t>
            </a:r>
          </a:p>
          <a:p>
            <a:pPr lvl="1"/>
            <a:r>
              <a:rPr lang="en-US" dirty="0" smtClean="0"/>
              <a:t>“extending” </a:t>
            </a:r>
            <a:r>
              <a:rPr lang="en-US" dirty="0"/>
              <a:t>1 </a:t>
            </a:r>
            <a:r>
              <a:rPr lang="en-US" dirty="0" smtClean="0"/>
              <a:t>equation </a:t>
            </a:r>
            <a:r>
              <a:rPr lang="en-US" dirty="0"/>
              <a:t>2 </a:t>
            </a:r>
            <a:r>
              <a:rPr lang="en-US" dirty="0" smtClean="0"/>
              <a:t>unknowns argument in </a:t>
            </a:r>
            <a:r>
              <a:rPr lang="en-US" dirty="0" err="1" smtClean="0"/>
              <a:t>Lewko</a:t>
            </a:r>
            <a:r>
              <a:rPr lang="en-US" dirty="0" smtClean="0"/>
              <a:t>-Waters IBE to 3</a:t>
            </a:r>
            <a:r>
              <a:rPr lang="en-US" i="1" dirty="0" smtClean="0"/>
              <a:t>m</a:t>
            </a:r>
            <a:r>
              <a:rPr lang="en-US" dirty="0" smtClean="0"/>
              <a:t> eq. (3</a:t>
            </a:r>
            <a:r>
              <a:rPr lang="en-US" i="1" dirty="0" smtClean="0"/>
              <a:t>m</a:t>
            </a:r>
            <a:r>
              <a:rPr lang="en-US" dirty="0" smtClean="0"/>
              <a:t> + 2) unknowns</a:t>
            </a:r>
            <a:endParaRPr lang="en-US" dirty="0"/>
          </a:p>
          <a:p>
            <a:r>
              <a:rPr lang="en-US" dirty="0" smtClean="0"/>
              <a:t>When the key is leaked, </a:t>
            </a:r>
            <a:r>
              <a:rPr lang="en-US" dirty="0" err="1" smtClean="0"/>
              <a:t>uninvertible</a:t>
            </a:r>
            <a:r>
              <a:rPr lang="en-US" dirty="0" smtClean="0"/>
              <a:t> function of key can be created from </a:t>
            </a:r>
            <a:r>
              <a:rPr lang="en-US" dirty="0" err="1" smtClean="0"/>
              <a:t>uninv</a:t>
            </a:r>
            <a:r>
              <a:rPr lang="en-US" dirty="0" smtClean="0"/>
              <a:t>.-</a:t>
            </a:r>
            <a:r>
              <a:rPr lang="en-US" dirty="0" err="1" smtClean="0"/>
              <a:t>func</a:t>
            </a:r>
            <a:r>
              <a:rPr lang="en-US" dirty="0" smtClean="0"/>
              <a:t>. of factors </a:t>
            </a:r>
          </a:p>
          <a:p>
            <a:r>
              <a:rPr lang="en-US" dirty="0" smtClean="0"/>
              <a:t>Inner product = 0 =&gt; Exponent in </a:t>
            </a:r>
            <a:r>
              <a:rPr lang="en-US" b="1" dirty="0" err="1"/>
              <a:t>G</a:t>
            </a:r>
            <a:r>
              <a:rPr lang="en-US" i="1" baseline="-25000" dirty="0" err="1"/>
              <a:t>q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Use modified GL theorem to ensure the </a:t>
            </a:r>
            <a:r>
              <a:rPr lang="en-US" dirty="0" err="1" smtClean="0"/>
              <a:t>indistinguishability</a:t>
            </a:r>
            <a:r>
              <a:rPr lang="en-US" dirty="0" smtClean="0"/>
              <a:t> of 2 types of SF keys.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171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Contributions (3)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hierarchical IBE with auxiliary inputs</a:t>
            </a:r>
          </a:p>
          <a:p>
            <a:r>
              <a:rPr lang="en-US" dirty="0" smtClean="0"/>
              <a:t>First IBE in Continual Auxiliary Leakage model</a:t>
            </a:r>
          </a:p>
          <a:p>
            <a:pPr lvl="1"/>
            <a:r>
              <a:rPr lang="en-US" dirty="0" smtClean="0"/>
              <a:t>Retain the same order of complexity as [LRW11]</a:t>
            </a:r>
          </a:p>
        </p:txBody>
      </p:sp>
    </p:spTree>
    <p:extLst>
      <p:ext uri="{BB962C8B-B14F-4D97-AF65-F5344CB8AC3E}">
        <p14:creationId xmlns:p14="http://schemas.microsoft.com/office/powerpoint/2010/main" xmlns="" val="13402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Contributions (4)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extend our basic scheme to support leakage of randomness during setup.</a:t>
            </a:r>
          </a:p>
          <a:p>
            <a:r>
              <a:rPr lang="en-US" dirty="0" smtClean="0"/>
              <a:t>We need a lattice-based assumption (used in a variant of Gentry-</a:t>
            </a:r>
            <a:r>
              <a:rPr lang="en-US" dirty="0" err="1" smtClean="0"/>
              <a:t>Peikert</a:t>
            </a:r>
            <a:r>
              <a:rPr lang="en-US" dirty="0" smtClean="0"/>
              <a:t>-</a:t>
            </a:r>
            <a:r>
              <a:rPr lang="en-US" dirty="0" err="1" smtClean="0"/>
              <a:t>Vaikuntanathan’s</a:t>
            </a:r>
            <a:r>
              <a:rPr lang="en-US" dirty="0" smtClean="0"/>
              <a:t> encryption based on learning with error) in our pairing-based construction.</a:t>
            </a:r>
          </a:p>
        </p:txBody>
      </p:sp>
    </p:spTree>
    <p:extLst>
      <p:ext uri="{BB962C8B-B14F-4D97-AF65-F5344CB8AC3E}">
        <p14:creationId xmlns:p14="http://schemas.microsoft.com/office/powerpoint/2010/main" xmlns="" val="830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524000"/>
            <a:ext cx="8534400" cy="44196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Continual Auxiliary Leakage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Setup is split into CRS-Gen and </a:t>
            </a:r>
            <a:r>
              <a:rPr lang="en-US" dirty="0" err="1" smtClean="0"/>
              <a:t>MKeyGen</a:t>
            </a:r>
            <a:endParaRPr lang="en-US" dirty="0" smtClean="0"/>
          </a:p>
          <a:p>
            <a:r>
              <a:rPr lang="en-US" dirty="0" err="1" smtClean="0"/>
              <a:t>UpdateMSK</a:t>
            </a:r>
            <a:r>
              <a:rPr lang="en-US" dirty="0" smtClean="0"/>
              <a:t> and Update USK</a:t>
            </a:r>
          </a:p>
          <a:p>
            <a:r>
              <a:rPr lang="en-US" dirty="0" smtClean="0"/>
              <a:t>Corresponding oracle: UMO and UUO</a:t>
            </a:r>
          </a:p>
          <a:p>
            <a:r>
              <a:rPr lang="en-US" dirty="0" smtClean="0"/>
              <a:t>Phase 1: KEO, LO, UMO</a:t>
            </a:r>
          </a:p>
          <a:p>
            <a:r>
              <a:rPr lang="en-US" dirty="0" smtClean="0"/>
              <a:t>Challenge Phase</a:t>
            </a:r>
          </a:p>
          <a:p>
            <a:r>
              <a:rPr lang="en-US" dirty="0" smtClean="0"/>
              <a:t>Phase 2: KEO, LO, UMO, UUO</a:t>
            </a:r>
          </a:p>
        </p:txBody>
      </p:sp>
    </p:spTree>
    <p:extLst>
      <p:ext uri="{BB962C8B-B14F-4D97-AF65-F5344CB8AC3E}">
        <p14:creationId xmlns:p14="http://schemas.microsoft.com/office/powerpoint/2010/main" xmlns="" val="40235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524000"/>
            <a:ext cx="8534400" cy="44196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Function Family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Basic: Given </a:t>
            </a:r>
            <a:r>
              <a:rPr lang="en-US" i="1" dirty="0" err="1"/>
              <a:t>mpk</a:t>
            </a:r>
            <a:r>
              <a:rPr lang="en-US" dirty="0"/>
              <a:t>, ID*, {</a:t>
            </a:r>
            <a:r>
              <a:rPr lang="en-US" i="1" dirty="0"/>
              <a:t>f</a:t>
            </a:r>
            <a:r>
              <a:rPr lang="en-US" i="1" baseline="-25000" dirty="0"/>
              <a:t>i </a:t>
            </a:r>
            <a:r>
              <a:rPr lang="en-US" dirty="0"/>
              <a:t>(</a:t>
            </a:r>
            <a:r>
              <a:rPr lang="en-US" i="1" dirty="0" err="1"/>
              <a:t>msk</a:t>
            </a:r>
            <a:r>
              <a:rPr lang="en-US" dirty="0"/>
              <a:t>, </a:t>
            </a:r>
            <a:r>
              <a:rPr lang="en-US" i="1" dirty="0" err="1"/>
              <a:t>sk</a:t>
            </a:r>
            <a:r>
              <a:rPr lang="en-US" baseline="-25000" dirty="0" err="1"/>
              <a:t>ID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  <a:r>
              <a:rPr lang="en-US" i="1" dirty="0" err="1"/>
              <a:t>mpk</a:t>
            </a:r>
            <a:r>
              <a:rPr lang="en-US" dirty="0"/>
              <a:t>, </a:t>
            </a:r>
            <a:r>
              <a:rPr lang="en-US" dirty="0" err="1"/>
              <a:t>ID</a:t>
            </a:r>
            <a:r>
              <a:rPr lang="en-US" i="1" baseline="-25000" dirty="0" err="1"/>
              <a:t>i</a:t>
            </a:r>
            <a:r>
              <a:rPr lang="en-US" dirty="0"/>
              <a:t>)}, and a set of secret keys w/o </a:t>
            </a:r>
            <a:r>
              <a:rPr lang="en-US" i="1" dirty="0" err="1"/>
              <a:t>sk</a:t>
            </a:r>
            <a:r>
              <a:rPr lang="en-US" baseline="-25000" dirty="0" err="1"/>
              <a:t>ID</a:t>
            </a:r>
            <a:r>
              <a:rPr lang="en-US" i="1" baseline="-25000" dirty="0" err="1"/>
              <a:t>i</a:t>
            </a:r>
            <a:r>
              <a:rPr lang="en-US" dirty="0"/>
              <a:t>, no PPT </a:t>
            </a:r>
            <a:r>
              <a:rPr lang="en-US" dirty="0" err="1"/>
              <a:t>algo</a:t>
            </a:r>
            <a:r>
              <a:rPr lang="en-US" dirty="0"/>
              <a:t>. can output a secret key </a:t>
            </a:r>
            <a:r>
              <a:rPr lang="en-US" i="1" dirty="0" err="1"/>
              <a:t>sk</a:t>
            </a:r>
            <a:r>
              <a:rPr lang="en-US" baseline="-25000" dirty="0" err="1"/>
              <a:t>ID</a:t>
            </a:r>
            <a:r>
              <a:rPr lang="en-US" i="1" baseline="-25000" dirty="0"/>
              <a:t>* </a:t>
            </a:r>
            <a:r>
              <a:rPr lang="en-US" dirty="0"/>
              <a:t>of ID</a:t>
            </a:r>
            <a:r>
              <a:rPr lang="en-US" dirty="0" smtClean="0"/>
              <a:t>*</a:t>
            </a:r>
          </a:p>
          <a:p>
            <a:r>
              <a:rPr lang="en-US" dirty="0" smtClean="0"/>
              <a:t>CAL: </a:t>
            </a:r>
            <a:r>
              <a:rPr lang="en-US" dirty="0"/>
              <a:t>Given </a:t>
            </a:r>
            <a:r>
              <a:rPr lang="en-US" i="1" dirty="0" err="1"/>
              <a:t>mpk</a:t>
            </a:r>
            <a:r>
              <a:rPr lang="en-US" dirty="0"/>
              <a:t>, ID*, {</a:t>
            </a:r>
            <a:r>
              <a:rPr lang="en-US" i="1" dirty="0"/>
              <a:t>f</a:t>
            </a:r>
            <a:r>
              <a:rPr lang="en-US" i="1" baseline="-25000" dirty="0"/>
              <a:t>i </a:t>
            </a:r>
            <a:r>
              <a:rPr lang="en-US" dirty="0" smtClean="0"/>
              <a:t>(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msk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baseline="-25000" dirty="0" smtClean="0"/>
              <a:t>ID</a:t>
            </a:r>
            <a:r>
              <a:rPr lang="en-US" dirty="0" smtClean="0"/>
              <a:t>, </a:t>
            </a:r>
            <a:r>
              <a:rPr lang="en-US" i="1" dirty="0" err="1"/>
              <a:t>msk</a:t>
            </a:r>
            <a:r>
              <a:rPr lang="en-US" dirty="0"/>
              <a:t>, </a:t>
            </a:r>
            <a:r>
              <a:rPr lang="en-US" i="1" dirty="0" err="1"/>
              <a:t>sk</a:t>
            </a:r>
            <a:r>
              <a:rPr lang="en-US" baseline="-25000" dirty="0" err="1"/>
              <a:t>ID</a:t>
            </a:r>
            <a:r>
              <a:rPr lang="en-US" i="1" baseline="-25000" dirty="0" err="1"/>
              <a:t>i</a:t>
            </a:r>
            <a:r>
              <a:rPr lang="en-US" dirty="0" smtClean="0"/>
              <a:t>, </a:t>
            </a:r>
            <a:r>
              <a:rPr lang="en-US" i="1" dirty="0" err="1" smtClean="0"/>
              <a:t>mpk</a:t>
            </a:r>
            <a:r>
              <a:rPr lang="en-US" dirty="0" smtClean="0"/>
              <a:t>, </a:t>
            </a:r>
            <a:r>
              <a:rPr lang="en-US" dirty="0" err="1" smtClean="0"/>
              <a:t>ID</a:t>
            </a:r>
            <a:r>
              <a:rPr lang="en-US" i="1" baseline="-25000" dirty="0" err="1" smtClean="0"/>
              <a:t>i</a:t>
            </a:r>
            <a:r>
              <a:rPr lang="en-US" dirty="0" smtClean="0"/>
              <a:t>)}, and a set of secret keys w/</a:t>
            </a:r>
            <a:r>
              <a:rPr lang="en-US" dirty="0"/>
              <a:t>o </a:t>
            </a:r>
            <a:r>
              <a:rPr lang="en-US" i="1" dirty="0" smtClean="0"/>
              <a:t>any valid </a:t>
            </a:r>
            <a:r>
              <a:rPr lang="en-US" i="1" dirty="0" err="1" smtClean="0"/>
              <a:t>sk</a:t>
            </a:r>
            <a:r>
              <a:rPr lang="en-US" baseline="-25000" dirty="0" err="1" smtClean="0"/>
              <a:t>ID</a:t>
            </a:r>
            <a:r>
              <a:rPr lang="en-US" i="1" baseline="-25000" dirty="0" err="1" smtClean="0"/>
              <a:t>i</a:t>
            </a:r>
            <a:r>
              <a:rPr lang="en-US" dirty="0"/>
              <a:t>, no PPT </a:t>
            </a:r>
            <a:r>
              <a:rPr lang="en-US" dirty="0" err="1"/>
              <a:t>algo</a:t>
            </a:r>
            <a:r>
              <a:rPr lang="en-US" dirty="0"/>
              <a:t>. can </a:t>
            </a:r>
            <a:r>
              <a:rPr lang="en-US" dirty="0" smtClean="0"/>
              <a:t>output </a:t>
            </a:r>
            <a:r>
              <a:rPr lang="en-US" i="1" dirty="0" err="1" smtClean="0"/>
              <a:t>sk</a:t>
            </a:r>
            <a:r>
              <a:rPr lang="en-US" baseline="-25000" dirty="0" err="1" smtClean="0"/>
              <a:t>ID</a:t>
            </a:r>
            <a:r>
              <a:rPr lang="en-US" i="1" baseline="-25000" dirty="0"/>
              <a:t>* </a:t>
            </a:r>
            <a:r>
              <a:rPr lang="en-US" dirty="0"/>
              <a:t>of ID</a:t>
            </a:r>
            <a:r>
              <a:rPr lang="en-US" dirty="0" smtClean="0"/>
              <a:t>*</a:t>
            </a:r>
          </a:p>
          <a:p>
            <a:r>
              <a:rPr lang="en-US" dirty="0" smtClean="0"/>
              <a:t>The lists </a:t>
            </a:r>
            <a:r>
              <a:rPr lang="en-US" i="1" dirty="0" smtClean="0"/>
              <a:t>L</a:t>
            </a:r>
            <a:r>
              <a:rPr lang="en-US" dirty="0" smtClean="0"/>
              <a:t>’s include all keys ever produced </a:t>
            </a:r>
          </a:p>
          <a:p>
            <a:r>
              <a:rPr lang="en-US" dirty="0" smtClean="0"/>
              <a:t>Additionally, may give leakage during setup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38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04800" y="1447800"/>
            <a:ext cx="8534400" cy="44958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Side-Channel Attack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central notion of modern </a:t>
            </a:r>
            <a:r>
              <a:rPr lang="en-US" dirty="0" smtClean="0"/>
              <a:t>cryptography </a:t>
            </a:r>
            <a:r>
              <a:rPr lang="en-US" dirty="0"/>
              <a:t>relies on the secrecy of the secret </a:t>
            </a:r>
            <a:r>
              <a:rPr lang="en-US" dirty="0" smtClean="0"/>
              <a:t>key.</a:t>
            </a:r>
          </a:p>
          <a:p>
            <a:r>
              <a:rPr lang="en-US" dirty="0" smtClean="0"/>
              <a:t>In </a:t>
            </a:r>
            <a:r>
              <a:rPr lang="en-US" dirty="0"/>
              <a:t>practice, this paradigm is subject to the immanent threat of side-channel attacks.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614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524000"/>
            <a:ext cx="8534400" cy="44196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Extensions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CAL-IBE: just re-randomize </a:t>
            </a:r>
            <a:r>
              <a:rPr lang="en-US" b="1" dirty="0" err="1" smtClean="0"/>
              <a:t>G</a:t>
            </a:r>
            <a:r>
              <a:rPr lang="en-US" i="1" baseline="-25000" dirty="0" err="1" smtClean="0"/>
              <a:t>p</a:t>
            </a:r>
            <a:r>
              <a:rPr lang="en-US" dirty="0" smtClean="0"/>
              <a:t> </a:t>
            </a:r>
            <a:r>
              <a:rPr lang="en-US" dirty="0" smtClean="0"/>
              <a:t>component</a:t>
            </a:r>
          </a:p>
          <a:p>
            <a:r>
              <a:rPr lang="en-US" dirty="0" smtClean="0"/>
              <a:t>HIBE: just replace </a:t>
            </a:r>
            <a:r>
              <a:rPr lang="en-US" i="1" dirty="0" err="1" smtClean="0"/>
              <a:t>u</a:t>
            </a:r>
            <a:r>
              <a:rPr lang="en-US" baseline="30000" dirty="0" err="1" smtClean="0"/>
              <a:t>ID</a:t>
            </a:r>
            <a:r>
              <a:rPr lang="en-US" i="1" dirty="0" err="1" smtClean="0"/>
              <a:t>h</a:t>
            </a:r>
            <a:r>
              <a:rPr lang="en-US" dirty="0" smtClean="0"/>
              <a:t> to </a:t>
            </a:r>
            <a:r>
              <a:rPr lang="en-US" dirty="0" err="1" smtClean="0"/>
              <a:t>Π</a:t>
            </a:r>
            <a:r>
              <a:rPr lang="en-US" i="1" baseline="-25000" dirty="0" err="1" smtClean="0"/>
              <a:t>i</a:t>
            </a:r>
            <a:r>
              <a:rPr lang="en-US" dirty="0" smtClean="0"/>
              <a:t>(</a:t>
            </a:r>
            <a:r>
              <a:rPr lang="en-US" i="1" dirty="0" err="1" smtClean="0"/>
              <a:t>u</a:t>
            </a:r>
            <a:r>
              <a:rPr lang="en-US" baseline="30000" dirty="0" err="1" smtClean="0"/>
              <a:t>ID</a:t>
            </a:r>
            <a:r>
              <a:rPr lang="en-US" i="1" baseline="15000" dirty="0" err="1" smtClean="0"/>
              <a:t>i</a:t>
            </a:r>
            <a:r>
              <a:rPr lang="en-US" dirty="0" smtClean="0"/>
              <a:t>)</a:t>
            </a:r>
            <a:r>
              <a:rPr lang="en-US" i="1" dirty="0" smtClean="0"/>
              <a:t>h</a:t>
            </a: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1406188" y="13757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4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524000"/>
            <a:ext cx="8534400" cy="44196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Leakage during Setup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Matrix of </a:t>
            </a:r>
            <a:r>
              <a:rPr lang="en-US" i="1" dirty="0" smtClean="0"/>
              <a:t>v</a:t>
            </a:r>
            <a:r>
              <a:rPr lang="en-US" dirty="0" smtClean="0"/>
              <a:t>’s as randomness</a:t>
            </a:r>
          </a:p>
          <a:p>
            <a:r>
              <a:rPr lang="en-US" dirty="0" smtClean="0"/>
              <a:t>Selector bit </a:t>
            </a:r>
            <a:r>
              <a:rPr lang="en-US" i="1" dirty="0" smtClean="0"/>
              <a:t>α</a:t>
            </a:r>
            <a:r>
              <a:rPr lang="en-US" i="1" baseline="-25000" dirty="0" smtClean="0"/>
              <a:t>j</a:t>
            </a:r>
            <a:r>
              <a:rPr lang="en-US" dirty="0" smtClean="0"/>
              <a:t> as randomness</a:t>
            </a:r>
          </a:p>
          <a:p>
            <a:r>
              <a:rPr lang="en-US" dirty="0" smtClean="0"/>
              <a:t>Define </a:t>
            </a:r>
            <a:r>
              <a:rPr lang="en-US" i="1" dirty="0" smtClean="0"/>
              <a:t>q</a:t>
            </a:r>
            <a:r>
              <a:rPr lang="en-US" i="1" baseline="-25000" dirty="0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Π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ij</a:t>
            </a:r>
            <a:r>
              <a:rPr lang="en-US" i="1" baseline="30000" dirty="0" smtClean="0"/>
              <a:t>α</a:t>
            </a:r>
            <a:r>
              <a:rPr lang="en-US" i="1" baseline="2000" dirty="0" smtClean="0"/>
              <a:t>j</a:t>
            </a:r>
            <a:endParaRPr lang="en-US" dirty="0" smtClean="0"/>
          </a:p>
          <a:p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i</a:t>
            </a:r>
            <a:r>
              <a:rPr lang="en-US" dirty="0" smtClean="0"/>
              <a:t>, </a:t>
            </a:r>
            <a:r>
              <a:rPr lang="en-US" i="1" dirty="0"/>
              <a:t>q</a:t>
            </a:r>
            <a:r>
              <a:rPr lang="en-US" i="1" baseline="-25000" dirty="0"/>
              <a:t>i</a:t>
            </a:r>
            <a:r>
              <a:rPr lang="en-US" dirty="0" smtClean="0"/>
              <a:t>) as the master public key</a:t>
            </a:r>
          </a:p>
          <a:p>
            <a:r>
              <a:rPr lang="en-US" i="1" dirty="0" smtClean="0"/>
              <a:t>n</a:t>
            </a:r>
            <a:r>
              <a:rPr lang="en-US" dirty="0" smtClean="0"/>
              <a:t> copies of the scheme</a:t>
            </a:r>
          </a:p>
          <a:p>
            <a:r>
              <a:rPr lang="en-US" i="1" dirty="0" smtClean="0"/>
              <a:t>n</a:t>
            </a:r>
            <a:r>
              <a:rPr lang="en-US" dirty="0" smtClean="0"/>
              <a:t> = O(</a:t>
            </a:r>
            <a:r>
              <a:rPr lang="en-US" i="1" dirty="0">
                <a:latin typeface="Symbol"/>
              </a:rPr>
              <a:t>l</a:t>
            </a:r>
            <a:r>
              <a:rPr lang="en-US" dirty="0" smtClean="0"/>
              <a:t>), </a:t>
            </a:r>
            <a:r>
              <a:rPr lang="en-US" i="1" dirty="0">
                <a:latin typeface="Symbol"/>
              </a:rPr>
              <a:t>l</a:t>
            </a:r>
            <a:r>
              <a:rPr lang="en-US" dirty="0" smtClean="0"/>
              <a:t> is sec. </a:t>
            </a:r>
            <a:r>
              <a:rPr lang="en-US" dirty="0" err="1" smtClean="0"/>
              <a:t>param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406188" y="13757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67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524000"/>
            <a:ext cx="8534400" cy="44196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Acknowledgement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Thanks Alfred </a:t>
            </a:r>
            <a:r>
              <a:rPr lang="en-US" dirty="0" err="1" smtClean="0"/>
              <a:t>Menezes</a:t>
            </a:r>
            <a:r>
              <a:rPr lang="en-US" dirty="0" smtClean="0"/>
              <a:t> and Jonathan Katz for helpful comments.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406188" y="13757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200400"/>
            <a:ext cx="1738464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7817" y="3200400"/>
            <a:ext cx="178178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4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Summary of Contributions</a:t>
            </a:r>
            <a:endParaRPr lang="en-US" sz="4700" dirty="0"/>
          </a:p>
        </p:txBody>
      </p:sp>
      <p:sp>
        <p:nvSpPr>
          <p:cNvPr id="13" name="Right Arrow 12"/>
          <p:cNvSpPr/>
          <p:nvPr/>
        </p:nvSpPr>
        <p:spPr>
          <a:xfrm>
            <a:off x="533400" y="5791200"/>
            <a:ext cx="7772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-1361400" y="3790800"/>
            <a:ext cx="5400000" cy="324000"/>
          </a:xfrm>
          <a:prstGeom prst="right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" y="1447800"/>
            <a:ext cx="15739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Leakage</a:t>
            </a:r>
          </a:p>
          <a:p>
            <a:pPr algn="ctr"/>
            <a:r>
              <a:rPr lang="en-C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tolerated</a:t>
            </a:r>
            <a:endParaRPr lang="en-CA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60633" y="6106180"/>
            <a:ext cx="31213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Relative complexity</a:t>
            </a:r>
            <a:endParaRPr lang="en-CA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914400" y="5562600"/>
            <a:ext cx="822960" cy="822960"/>
          </a:xfrm>
          <a:prstGeom prst="diamond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3352800" y="1600200"/>
            <a:ext cx="822960" cy="822960"/>
          </a:xfrm>
          <a:prstGeom prst="smileyFace">
            <a:avLst/>
          </a:prstGeom>
          <a:solidFill>
            <a:srgbClr val="FFFF3E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Diamond 21"/>
          <p:cNvSpPr/>
          <p:nvPr/>
        </p:nvSpPr>
        <p:spPr>
          <a:xfrm>
            <a:off x="5425440" y="3505200"/>
            <a:ext cx="822960" cy="822960"/>
          </a:xfrm>
          <a:prstGeom prst="diamon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Diamond 22"/>
          <p:cNvSpPr/>
          <p:nvPr/>
        </p:nvSpPr>
        <p:spPr>
          <a:xfrm>
            <a:off x="3276600" y="2819400"/>
            <a:ext cx="822960" cy="822960"/>
          </a:xfrm>
          <a:prstGeom prst="diamond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600200" y="6096000"/>
            <a:ext cx="2460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Waters @ </a:t>
            </a:r>
            <a:r>
              <a:rPr lang="da-DK" dirty="0" err="1" smtClean="0"/>
              <a:t>EuroCrypt</a:t>
            </a:r>
            <a:r>
              <a:rPr lang="da-DK" dirty="0"/>
              <a:t> </a:t>
            </a:r>
            <a:r>
              <a:rPr lang="da-DK" dirty="0" smtClean="0"/>
              <a:t>’05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114800" y="1447800"/>
            <a:ext cx="19287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a-DK" dirty="0" err="1" smtClean="0"/>
              <a:t>Ours</a:t>
            </a:r>
            <a:endParaRPr lang="da-DK" dirty="0"/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continual</a:t>
            </a:r>
          </a:p>
          <a:p>
            <a:pPr marL="742950" lvl="1" indent="-285750">
              <a:buFont typeface="Wingdings" charset="2"/>
              <a:buChar char="Ø"/>
            </a:pPr>
            <a:r>
              <a:rPr lang="da-DK" dirty="0" err="1" smtClean="0"/>
              <a:t>auxiliary</a:t>
            </a:r>
            <a:endParaRPr lang="da-DK" dirty="0" smtClean="0"/>
          </a:p>
          <a:p>
            <a:pPr marL="742950" lvl="1" indent="-285750">
              <a:buFont typeface="Wingdings" charset="2"/>
              <a:buChar char="Ø"/>
            </a:pPr>
            <a:r>
              <a:rPr lang="da-DK" dirty="0" err="1"/>
              <a:t>n</a:t>
            </a:r>
            <a:r>
              <a:rPr lang="da-DK" dirty="0" err="1" smtClean="0"/>
              <a:t>o</a:t>
            </a:r>
            <a:r>
              <a:rPr lang="da-DK" dirty="0" smtClean="0"/>
              <a:t> </a:t>
            </a:r>
            <a:r>
              <a:rPr lang="en-US" dirty="0" smtClean="0"/>
              <a:t>erasure</a:t>
            </a:r>
            <a:endParaRPr lang="da-DK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3894242" y="2667000"/>
            <a:ext cx="2582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a-DK" dirty="0" err="1"/>
              <a:t>Lewko</a:t>
            </a:r>
            <a:r>
              <a:rPr lang="da-DK" dirty="0"/>
              <a:t> </a:t>
            </a:r>
            <a:r>
              <a:rPr lang="da-DK" i="1" dirty="0"/>
              <a:t>et al</a:t>
            </a:r>
            <a:r>
              <a:rPr lang="da-DK" dirty="0"/>
              <a:t>. @ TCC ’</a:t>
            </a:r>
            <a:r>
              <a:rPr lang="da-DK" dirty="0" smtClean="0"/>
              <a:t>11</a:t>
            </a:r>
            <a:endParaRPr lang="da-DK" dirty="0"/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b</a:t>
            </a:r>
            <a:r>
              <a:rPr lang="da-DK" dirty="0" err="1" smtClean="0"/>
              <a:t>ounded</a:t>
            </a:r>
            <a:endParaRPr lang="da-DK" dirty="0" smtClean="0"/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erasure</a:t>
            </a:r>
            <a:endParaRPr lang="da-DK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5998473" y="3585031"/>
            <a:ext cx="29931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a-DK" dirty="0" err="1"/>
              <a:t>Brakerski</a:t>
            </a:r>
            <a:r>
              <a:rPr lang="da-DK" dirty="0"/>
              <a:t> </a:t>
            </a:r>
            <a:r>
              <a:rPr lang="da-DK" i="1" dirty="0"/>
              <a:t>et al</a:t>
            </a:r>
            <a:r>
              <a:rPr lang="da-DK" dirty="0"/>
              <a:t>. @ FOCS ’</a:t>
            </a:r>
            <a:r>
              <a:rPr lang="da-DK" dirty="0" smtClean="0"/>
              <a:t>10</a:t>
            </a:r>
            <a:endParaRPr lang="da-DK" dirty="0"/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bounded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erasure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b</a:t>
            </a:r>
            <a:r>
              <a:rPr lang="en-CA" dirty="0" smtClean="0"/>
              <a:t>it-wise</a:t>
            </a:r>
            <a:endParaRPr lang="en-US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2376939" y="4182070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a-DK" dirty="0" err="1" smtClean="0"/>
              <a:t>Chow</a:t>
            </a:r>
            <a:r>
              <a:rPr lang="da-DK" dirty="0" smtClean="0"/>
              <a:t> </a:t>
            </a:r>
            <a:r>
              <a:rPr lang="da-DK" i="1" dirty="0" smtClean="0"/>
              <a:t>et al.</a:t>
            </a:r>
            <a:r>
              <a:rPr lang="da-DK" dirty="0" smtClean="0"/>
              <a:t> CCS </a:t>
            </a:r>
            <a:r>
              <a:rPr lang="da-DK" dirty="0"/>
              <a:t>’</a:t>
            </a:r>
            <a:r>
              <a:rPr lang="da-DK" dirty="0" smtClean="0"/>
              <a:t>10</a:t>
            </a:r>
            <a:endParaRPr lang="da-DK" dirty="0"/>
          </a:p>
          <a:p>
            <a:pPr marL="742950" lvl="1" indent="-285750">
              <a:buFont typeface="Wingdings" charset="2"/>
              <a:buChar char="Ø"/>
            </a:pPr>
            <a:r>
              <a:rPr lang="en-US" dirty="0"/>
              <a:t>b</a:t>
            </a:r>
            <a:r>
              <a:rPr lang="en-CA" dirty="0" err="1" smtClean="0"/>
              <a:t>ounded</a:t>
            </a:r>
            <a:endParaRPr lang="da-DK" dirty="0" smtClean="0"/>
          </a:p>
          <a:p>
            <a:pPr marL="742950" lvl="1" indent="-285750">
              <a:buFont typeface="Wingdings" charset="2"/>
              <a:buChar char="Ø"/>
            </a:pPr>
            <a:r>
              <a:rPr lang="en-US" dirty="0"/>
              <a:t>n</a:t>
            </a:r>
            <a:r>
              <a:rPr lang="en-US" dirty="0" smtClean="0"/>
              <a:t>o update</a:t>
            </a:r>
            <a:endParaRPr lang="da-DK" dirty="0" smtClean="0"/>
          </a:p>
        </p:txBody>
      </p:sp>
      <p:sp>
        <p:nvSpPr>
          <p:cNvPr id="18" name="Diamond 17"/>
          <p:cNvSpPr/>
          <p:nvPr/>
        </p:nvSpPr>
        <p:spPr>
          <a:xfrm>
            <a:off x="1905000" y="4419600"/>
            <a:ext cx="822960" cy="822960"/>
          </a:xfrm>
          <a:prstGeom prst="diamond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6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04800" y="1447800"/>
            <a:ext cx="8534400" cy="44958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Leakage-Resilient Cryptography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Formal </a:t>
            </a:r>
            <a:r>
              <a:rPr lang="en-US" dirty="0"/>
              <a:t>security guarantees even </a:t>
            </a:r>
            <a:r>
              <a:rPr lang="en-US" dirty="0" smtClean="0"/>
              <a:t>when the </a:t>
            </a:r>
            <a:r>
              <a:rPr lang="en-US" dirty="0"/>
              <a:t>secret </a:t>
            </a:r>
            <a:r>
              <a:rPr lang="en-US" dirty="0" smtClean="0"/>
              <a:t>(key/randomness) leaks</a:t>
            </a:r>
          </a:p>
          <a:p>
            <a:r>
              <a:rPr lang="en-US" dirty="0" smtClean="0"/>
              <a:t>Here we only consider memory leakage.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adversary is allowed to specify </a:t>
            </a:r>
            <a:r>
              <a:rPr lang="en-US" dirty="0" smtClean="0"/>
              <a:t>an efficiently </a:t>
            </a:r>
            <a:r>
              <a:rPr lang="en-US" dirty="0"/>
              <a:t>computable leakage function </a:t>
            </a:r>
            <a:r>
              <a:rPr lang="en-US" i="1" dirty="0" smtClean="0"/>
              <a:t>f</a:t>
            </a:r>
            <a:endParaRPr lang="en-US" dirty="0" smtClean="0"/>
          </a:p>
          <a:p>
            <a:pPr lvl="1"/>
            <a:r>
              <a:rPr lang="en-US" dirty="0" smtClean="0"/>
              <a:t>Obtain </a:t>
            </a:r>
            <a:r>
              <a:rPr lang="en-US" dirty="0"/>
              <a:t>the output of </a:t>
            </a:r>
            <a:r>
              <a:rPr lang="en-US" i="1" dirty="0"/>
              <a:t>f</a:t>
            </a:r>
            <a:r>
              <a:rPr lang="en-US" dirty="0"/>
              <a:t> applied to the </a:t>
            </a:r>
            <a:r>
              <a:rPr lang="en-US" dirty="0" smtClean="0"/>
              <a:t>secret</a:t>
            </a:r>
            <a:endParaRPr lang="en-US" dirty="0"/>
          </a:p>
          <a:p>
            <a:pPr lvl="1"/>
            <a:r>
              <a:rPr lang="en-US" dirty="0" smtClean="0"/>
              <a:t>Aims </a:t>
            </a:r>
            <a:r>
              <a:rPr lang="en-US" dirty="0"/>
              <a:t>to model the possible leakage </a:t>
            </a:r>
            <a:r>
              <a:rPr lang="en-US" dirty="0" smtClean="0"/>
              <a:t>in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Major Open Problem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Goldwasser</a:t>
            </a:r>
            <a:r>
              <a:rPr lang="en-US" dirty="0" smtClean="0"/>
              <a:t> @ </a:t>
            </a:r>
            <a:r>
              <a:rPr lang="en-US" dirty="0" err="1" smtClean="0"/>
              <a:t>Eurocrypt</a:t>
            </a:r>
            <a:r>
              <a:rPr lang="en-US" dirty="0" smtClean="0"/>
              <a:t> ‘09 Invited Talk] </a:t>
            </a:r>
          </a:p>
          <a:p>
            <a:r>
              <a:rPr lang="en-US" i="1" dirty="0" smtClean="0"/>
              <a:t>allowing for continuous unbounded leakage</a:t>
            </a:r>
          </a:p>
          <a:p>
            <a:r>
              <a:rPr lang="en-US" i="1" dirty="0" smtClean="0"/>
              <a:t>without additionally restricting its type</a:t>
            </a:r>
          </a:p>
          <a:p>
            <a:endParaRPr lang="en-US" dirty="0" smtClean="0"/>
          </a:p>
          <a:p>
            <a:r>
              <a:rPr lang="en-US" dirty="0" smtClean="0"/>
              <a:t>[AGV09, NS09, ADNSWW10, BKKV10, CDRW10, DGKPV10, DHLW10, LLW11, LRW11…]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Restrictions of Leakage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Output &lt; </a:t>
            </a:r>
            <a:r>
              <a:rPr lang="en-US" i="1" dirty="0"/>
              <a:t>l</a:t>
            </a:r>
            <a:r>
              <a:rPr lang="en-US" dirty="0"/>
              <a:t> bits [AGV09]</a:t>
            </a:r>
          </a:p>
          <a:p>
            <a:r>
              <a:rPr lang="en-US" dirty="0"/>
              <a:t>Lower the entropy by &lt; </a:t>
            </a:r>
            <a:r>
              <a:rPr lang="en-US" i="1" dirty="0"/>
              <a:t>l</a:t>
            </a:r>
            <a:r>
              <a:rPr lang="en-US" dirty="0"/>
              <a:t> bits [NS09]</a:t>
            </a:r>
          </a:p>
          <a:p>
            <a:r>
              <a:rPr lang="en-US" dirty="0"/>
              <a:t>i.e., </a:t>
            </a:r>
            <a:r>
              <a:rPr lang="en-US" i="1" dirty="0"/>
              <a:t>l</a:t>
            </a:r>
            <a:r>
              <a:rPr lang="en-US" dirty="0"/>
              <a:t> as a fraction of the key (bit-size/entropy)</a:t>
            </a:r>
          </a:p>
        </p:txBody>
      </p:sp>
    </p:spTree>
    <p:extLst>
      <p:ext uri="{BB962C8B-B14F-4D97-AF65-F5344CB8AC3E}">
        <p14:creationId xmlns:p14="http://schemas.microsoft.com/office/powerpoint/2010/main" xmlns="" val="6943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Bounded Retrieval Model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Allowed </a:t>
            </a:r>
            <a:r>
              <a:rPr lang="en-US" dirty="0"/>
              <a:t>bits of leakage is </a:t>
            </a:r>
            <a:r>
              <a:rPr lang="en-US" i="1" dirty="0"/>
              <a:t>l</a:t>
            </a:r>
          </a:p>
          <a:p>
            <a:r>
              <a:rPr lang="en-US" i="1" dirty="0"/>
              <a:t>l</a:t>
            </a:r>
            <a:r>
              <a:rPr lang="en-US" dirty="0"/>
              <a:t> is also a system parameter</a:t>
            </a:r>
          </a:p>
          <a:p>
            <a:r>
              <a:rPr lang="en-US" dirty="0" smtClean="0"/>
              <a:t>Size </a:t>
            </a:r>
            <a:r>
              <a:rPr lang="en-US" dirty="0"/>
              <a:t>of the secret key </a:t>
            </a:r>
            <a:r>
              <a:rPr lang="en-US" dirty="0" smtClean="0"/>
              <a:t>increases </a:t>
            </a:r>
            <a:r>
              <a:rPr lang="en-US" dirty="0"/>
              <a:t>with </a:t>
            </a:r>
            <a:r>
              <a:rPr lang="en-US" i="1" dirty="0"/>
              <a:t>l</a:t>
            </a:r>
          </a:p>
          <a:p>
            <a:r>
              <a:rPr lang="en-US" dirty="0" smtClean="0"/>
              <a:t>But </a:t>
            </a:r>
            <a:r>
              <a:rPr lang="en-US" i="1" dirty="0"/>
              <a:t>l</a:t>
            </a:r>
            <a:r>
              <a:rPr lang="en-US" dirty="0"/>
              <a:t> does not affect public key size, communication and computation efficiency</a:t>
            </a:r>
          </a:p>
          <a:p>
            <a:r>
              <a:rPr lang="en-US" dirty="0"/>
              <a:t>e.g., [ADNSWW10, CDRW10</a:t>
            </a:r>
            <a:r>
              <a:rPr lang="en-US" dirty="0" smtClean="0"/>
              <a:t>]</a:t>
            </a:r>
          </a:p>
          <a:p>
            <a:r>
              <a:rPr lang="en-US" dirty="0" smtClean="0"/>
              <a:t>Hope the attack is detected and stopped before the whole secret is leaked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91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Auxiliary Inputs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</a:t>
            </a:r>
            <a:r>
              <a:rPr lang="en-US" i="1" dirty="0" smtClean="0"/>
              <a:t>f</a:t>
            </a:r>
            <a:r>
              <a:rPr lang="en-US" dirty="0" smtClean="0"/>
              <a:t> that no poly. time adversary can invert</a:t>
            </a:r>
          </a:p>
          <a:p>
            <a:r>
              <a:rPr lang="en-US" dirty="0" smtClean="0"/>
              <a:t>E.g., One-way permutation (OWP)</a:t>
            </a:r>
          </a:p>
          <a:p>
            <a:r>
              <a:rPr lang="en-US" dirty="0" smtClean="0"/>
              <a:t>OWP is not allowed in the relative model</a:t>
            </a:r>
          </a:p>
          <a:p>
            <a:r>
              <a:rPr lang="en-US" dirty="0" smtClean="0"/>
              <a:t>[DGKPV10] proposed public-key encryption (PKE) schemes with auxiliary inputs</a:t>
            </a:r>
          </a:p>
          <a:p>
            <a:r>
              <a:rPr lang="en-US" dirty="0" smtClean="0"/>
              <a:t>All these bound the leakage throughout the </a:t>
            </a:r>
            <a:r>
              <a:rPr lang="en-US" i="1" dirty="0" smtClean="0"/>
              <a:t>entire lifetime </a:t>
            </a:r>
            <a:r>
              <a:rPr lang="en-US" dirty="0" smtClean="0"/>
              <a:t>of the secret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03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4"/>
          <p:cNvSpPr/>
          <p:nvPr/>
        </p:nvSpPr>
        <p:spPr>
          <a:xfrm>
            <a:off x="304800" y="1524000"/>
            <a:ext cx="8534400" cy="4648200"/>
          </a:xfrm>
          <a:prstGeom prst="flowChartProcess">
            <a:avLst/>
          </a:prstGeom>
          <a:solidFill>
            <a:schemeClr val="accent1">
              <a:alpha val="20000"/>
            </a:schemeClr>
          </a:solidFill>
          <a:ln w="101600" cap="rnd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Continual Leakage Model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Allows </a:t>
            </a:r>
            <a:r>
              <a:rPr lang="en-US" dirty="0"/>
              <a:t>for continuous </a:t>
            </a:r>
            <a:r>
              <a:rPr lang="en-US" dirty="0" smtClean="0"/>
              <a:t>memory leakage (CML)</a:t>
            </a:r>
          </a:p>
          <a:p>
            <a:r>
              <a:rPr lang="en-US" dirty="0" smtClean="0"/>
              <a:t>Continually updates / refreshes the secret key</a:t>
            </a:r>
          </a:p>
          <a:p>
            <a:r>
              <a:rPr lang="en-US" dirty="0" smtClean="0"/>
              <a:t>Leakage between updates are still bounded</a:t>
            </a:r>
          </a:p>
          <a:p>
            <a:r>
              <a:rPr lang="en-US" dirty="0" smtClean="0"/>
              <a:t>[DHLW10]: signature and identification</a:t>
            </a:r>
          </a:p>
          <a:p>
            <a:r>
              <a:rPr lang="en-US" dirty="0" smtClean="0"/>
              <a:t>[BKKV10]: signature, PKE, and selective-ID IBE</a:t>
            </a:r>
          </a:p>
          <a:p>
            <a:r>
              <a:rPr lang="en-US" dirty="0" smtClean="0"/>
              <a:t>[LLW11]: signature and PKE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a constant fraction leakage of the secret key and the randomness during updates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60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3585</TotalTime>
  <Words>1934</Words>
  <Application>Microsoft Office PowerPoint</Application>
  <PresentationFormat>如螢幕大小 (4:3)</PresentationFormat>
  <Paragraphs>263</Paragraphs>
  <Slides>33</Slides>
  <Notes>28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Office Theme</vt:lpstr>
      <vt:lpstr>Identity-Based Encryption Resilient to Continual Auxiliary Leakage</vt:lpstr>
      <vt:lpstr>Outline</vt:lpstr>
      <vt:lpstr>Side-Channel Attack</vt:lpstr>
      <vt:lpstr>Leakage-Resilient Cryptography</vt:lpstr>
      <vt:lpstr>A Major Open Problem</vt:lpstr>
      <vt:lpstr>Restrictions of Leakage</vt:lpstr>
      <vt:lpstr>Bounded Retrieval Model</vt:lpstr>
      <vt:lpstr>Auxiliary Inputs</vt:lpstr>
      <vt:lpstr>Continual Leakage Model</vt:lpstr>
      <vt:lpstr>IBE with Auxiliary Inputs</vt:lpstr>
      <vt:lpstr>Continual-Leakage-Resilient IBE</vt:lpstr>
      <vt:lpstr>Problem Statement</vt:lpstr>
      <vt:lpstr>Our Contributions (1)</vt:lpstr>
      <vt:lpstr>Our Contributions (2)</vt:lpstr>
      <vt:lpstr>Goldreich-Levin Theorem</vt:lpstr>
      <vt:lpstr>Modified GL Theorem</vt:lpstr>
      <vt:lpstr>Aux-PKE -&gt; Aux-IBE</vt:lpstr>
      <vt:lpstr>Aux-PKE + LR-IBE -&gt; Aux-IBE?</vt:lpstr>
      <vt:lpstr>Our Auxiliary Input Model</vt:lpstr>
      <vt:lpstr>Length-bounded Leakage for IBE</vt:lpstr>
      <vt:lpstr>Roadmap of Our Construction</vt:lpstr>
      <vt:lpstr>Intuitions of Existing Schemes</vt:lpstr>
      <vt:lpstr>Intuitions of Our Schemes</vt:lpstr>
      <vt:lpstr>Leakage via Dual System</vt:lpstr>
      <vt:lpstr>Our Design Constraints</vt:lpstr>
      <vt:lpstr>Our Contributions (3)</vt:lpstr>
      <vt:lpstr>Our Contributions (4)</vt:lpstr>
      <vt:lpstr>Continual Auxiliary Leakage</vt:lpstr>
      <vt:lpstr>Function Family</vt:lpstr>
      <vt:lpstr>Extensions</vt:lpstr>
      <vt:lpstr>Leakage during Setup</vt:lpstr>
      <vt:lpstr>Acknowledgement</vt:lpstr>
      <vt:lpstr>Summary of Contributions</vt:lpstr>
    </vt:vector>
  </TitlesOfParts>
  <Company>FXPAL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Sherman</dc:creator>
  <cp:lastModifiedBy>Y</cp:lastModifiedBy>
  <cp:revision>707</cp:revision>
  <dcterms:created xsi:type="dcterms:W3CDTF">2007-08-02T17:51:07Z</dcterms:created>
  <dcterms:modified xsi:type="dcterms:W3CDTF">2012-04-16T08:34:33Z</dcterms:modified>
</cp:coreProperties>
</file>